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60" r:id="rId4"/>
  </p:sldMasterIdLst>
  <p:notesMasterIdLst>
    <p:notesMasterId r:id="rId38"/>
  </p:notesMasterIdLst>
  <p:sldIdLst>
    <p:sldId id="278" r:id="rId5"/>
    <p:sldId id="321" r:id="rId6"/>
    <p:sldId id="279" r:id="rId7"/>
    <p:sldId id="290" r:id="rId8"/>
    <p:sldId id="291" r:id="rId9"/>
    <p:sldId id="292" r:id="rId10"/>
    <p:sldId id="293" r:id="rId11"/>
    <p:sldId id="294" r:id="rId12"/>
    <p:sldId id="295" r:id="rId13"/>
    <p:sldId id="296" r:id="rId14"/>
    <p:sldId id="297" r:id="rId15"/>
    <p:sldId id="298" r:id="rId16"/>
    <p:sldId id="303" r:id="rId17"/>
    <p:sldId id="317" r:id="rId18"/>
    <p:sldId id="300" r:id="rId19"/>
    <p:sldId id="305" r:id="rId20"/>
    <p:sldId id="322" r:id="rId21"/>
    <p:sldId id="306" r:id="rId22"/>
    <p:sldId id="307" r:id="rId23"/>
    <p:sldId id="308" r:id="rId24"/>
    <p:sldId id="309" r:id="rId25"/>
    <p:sldId id="310" r:id="rId26"/>
    <p:sldId id="311" r:id="rId27"/>
    <p:sldId id="319" r:id="rId28"/>
    <p:sldId id="320" r:id="rId29"/>
    <p:sldId id="312" r:id="rId30"/>
    <p:sldId id="313" r:id="rId31"/>
    <p:sldId id="314" r:id="rId32"/>
    <p:sldId id="315" r:id="rId33"/>
    <p:sldId id="316" r:id="rId34"/>
    <p:sldId id="304" r:id="rId35"/>
    <p:sldId id="318" r:id="rId36"/>
    <p:sldId id="302" r:id="rId3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Lato" panose="020F0502020204030203" pitchFamily="34" charset="0"/>
      <p:regular r:id="rId43"/>
      <p:bold r:id="rId44"/>
      <p:italic r:id="rId45"/>
      <p:boldItalic r:id="rId46"/>
    </p:embeddedFont>
    <p:embeddedFont>
      <p:font typeface="Open Sans" panose="020B0606030504020204" pitchFamily="34" charset="0"/>
      <p:regular r:id="rId47"/>
      <p:bold r:id="rId48"/>
      <p:italic r:id="rId49"/>
      <p:boldItalic r:id="rId50"/>
    </p:embeddedFont>
    <p:embeddedFont>
      <p:font typeface="Open Sans Light" panose="020B0306030504020204" pitchFamily="34" charset="0"/>
      <p:regular r:id="rId51"/>
      <p:bold r:id="rId52"/>
      <p:italic r:id="rId53"/>
      <p:boldItalic r:id="rId54"/>
    </p:embeddedFont>
    <p:embeddedFont>
      <p:font typeface="Open Sans SemiBold" panose="020B0706030804020204" pitchFamily="34" charset="0"/>
      <p:regular r:id="rId55"/>
      <p:bold r:id="rId56"/>
      <p:italic r:id="rId57"/>
      <p:boldItalic r:id="rId58"/>
    </p:embeddedFont>
  </p:embeddedFontLst>
  <p:defaultTextStyle>
    <a:defPPr>
      <a:defRPr lang="en-US"/>
    </a:defPPr>
    <a:lvl1pPr marL="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F1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8E034D-CC8B-4D5A-8E17-5941951848B1}" v="8" dt="2022-02-03T09:04:45.859"/>
    <p1510:client id="{A07EDF73-1DB5-4C73-81A8-D6C668F244D3}" v="57" dt="2022-02-03T06:47:17.4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92" autoAdjust="0"/>
    <p:restoredTop sz="94660"/>
  </p:normalViewPr>
  <p:slideViewPr>
    <p:cSldViewPr snapToGrid="0">
      <p:cViewPr varScale="1">
        <p:scale>
          <a:sx n="199" d="100"/>
          <a:sy n="199" d="100"/>
        </p:scale>
        <p:origin x="2274" y="1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.fntdata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63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62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font" Target="fonts/font20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11.fntdata"/><Relationship Id="rId57" Type="http://schemas.openxmlformats.org/officeDocument/2006/relationships/font" Target="fonts/font19.fntdata"/><Relationship Id="rId61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6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font" Target="fonts/font18.fntdata"/><Relationship Id="rId8" Type="http://schemas.openxmlformats.org/officeDocument/2006/relationships/slide" Target="slides/slide4.xml"/><Relationship Id="rId51" Type="http://schemas.openxmlformats.org/officeDocument/2006/relationships/font" Target="fonts/font13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openxmlformats.org/officeDocument/2006/relationships/presProps" Target="presProps.xml"/></Relationships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jpg>
</file>

<file path=ppt/media/image42.jpg>
</file>

<file path=ppt/media/image43.png>
</file>

<file path=ppt/media/image44.png>
</file>

<file path=ppt/media/image45.png>
</file>

<file path=ppt/media/image46.png>
</file>

<file path=ppt/media/image5.png>
</file>

<file path=ppt/media/image6.sv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FFBDD7-A652-3445-A411-AC6297B6EDB0}" type="datetimeFigureOut">
              <a:rPr lang="en-US"/>
              <a:t>2/3/2022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AE5163-76D6-0846-B4A7-CD6FB6DB9683}" type="slidenum">
              <a:r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17971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1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microsoft.com/office/2007/relationships/hdphoto" Target="../media/hdphoto1.wdp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microsoft.com/office/2007/relationships/hdphoto" Target="../media/hdphoto1.wdp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microsoft.com/office/2007/relationships/hdphoto" Target="../media/hdphoto1.wdp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microsoft.com/office/2007/relationships/hdphoto" Target="../media/hdphoto1.wdp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microsoft.com/office/2007/relationships/hdphoto" Target="../media/hdphoto1.wdp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AAB4C103-5469-954E-8BF5-7BFB409CA9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09" y="0"/>
            <a:ext cx="9141371" cy="51435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907060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73000" y="1077914"/>
            <a:ext cx="7089900" cy="1099852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 i="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 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2999" y="2177765"/>
            <a:ext cx="7089901" cy="3005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606506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681119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79763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96425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256CAB5-E399-6F4E-B8E7-5B247BC90B9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58F7A2AE-674E-49E8-9410-1A169F2102B7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A4C0421-57F5-4D69-AC35-37FA6016371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 descr="Shape&#10;&#10;Description automatically generated with medium confidence">
            <a:extLst>
              <a:ext uri="{FF2B5EF4-FFF2-40B4-BE49-F238E27FC236}">
                <a16:creationId xmlns:a16="http://schemas.microsoft.com/office/drawing/2014/main" id="{E4BE345E-6403-48E2-B49B-F714926B3218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84647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ith image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25B5A68A-9A48-0C46-91C7-C3832C2BA3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9" y="0"/>
            <a:ext cx="9141372" cy="5143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249B4CB-FF61-9949-9B6C-2C1DB8CC14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9" y="0"/>
            <a:ext cx="914137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3BDD07-4A36-8844-9A21-E5EE3049A8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7" y="18199"/>
            <a:ext cx="7002463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DFE607D-AAFB-2040-9849-BDE26B942BB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169989" y="1484484"/>
            <a:ext cx="7002462" cy="3031256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8B5BBBC-48DE-D445-8E65-4EA81EBCA951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DAEC25D0-2934-914F-8E24-94717EA2AD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69989" y="1077747"/>
            <a:ext cx="7002464" cy="40673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134973" indent="0">
              <a:lnSpc>
                <a:spcPct val="100000"/>
              </a:lnSpc>
              <a:buNone/>
              <a:defRPr sz="2000"/>
            </a:lvl2pPr>
            <a:lvl3pPr marL="269946" indent="0">
              <a:lnSpc>
                <a:spcPct val="100000"/>
              </a:lnSpc>
              <a:buNone/>
              <a:defRPr sz="2000"/>
            </a:lvl3pPr>
            <a:lvl4pPr marL="404919" indent="0">
              <a:lnSpc>
                <a:spcPct val="100000"/>
              </a:lnSpc>
              <a:buNone/>
              <a:defRPr sz="2000"/>
            </a:lvl4pPr>
            <a:lvl5pPr marL="539892" indent="0">
              <a:lnSpc>
                <a:spcPct val="100000"/>
              </a:lnSpc>
              <a:buNone/>
              <a:defRPr sz="2000"/>
            </a:lvl5pPr>
          </a:lstStyle>
          <a:p>
            <a:pPr lvl="0"/>
            <a:r>
              <a:rPr lang="en-GB" noProof="0"/>
              <a:t>Subtitle</a:t>
            </a: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E883FA30-23F4-4BEC-857C-0B47F592323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6163ACCB-5C7C-42D7-BC2A-18CC5A52827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 descr="Shape&#10;&#10;Description automatically generated with medium confidence">
            <a:extLst>
              <a:ext uri="{FF2B5EF4-FFF2-40B4-BE49-F238E27FC236}">
                <a16:creationId xmlns:a16="http://schemas.microsoft.com/office/drawing/2014/main" id="{A57FA2B1-9A8F-48FE-A991-8463D620F39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85411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images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95F6850-D164-254A-8860-8A551BA944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E0B0A0E-432C-E84D-A6C3-15684529DA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8200"/>
            <a:ext cx="7002462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F4860E1-64F3-7E48-AA60-BB896487396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170000" y="1077746"/>
            <a:ext cx="3402000" cy="3437994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48606-2954-9F46-8105-2E84A6CBB09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752582" y="1082227"/>
            <a:ext cx="3419868" cy="3437994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920172-B76C-5A46-A28E-06AEF38BC383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17C79A51-BEF0-4DE2-8A0D-E2139B6B4E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55D55CD6-B97E-4157-A283-6A1394C58D8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Shape&#10;&#10;Description automatically generated with medium confidence">
            <a:extLst>
              <a:ext uri="{FF2B5EF4-FFF2-40B4-BE49-F238E27FC236}">
                <a16:creationId xmlns:a16="http://schemas.microsoft.com/office/drawing/2014/main" id="{0D9FC1A6-2635-47DD-A445-CE476C4E99E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83600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ith images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894DD4A-E7E6-894A-B2D9-916BA6F7F5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3BDD07-4A36-8844-9A21-E5EE3049A8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7" y="18199"/>
            <a:ext cx="7002463" cy="818910"/>
          </a:xfrm>
        </p:spPr>
        <p:txBody>
          <a:bodyPr/>
          <a:lstStyle>
            <a:lvl1pPr>
              <a:defRPr sz="3800"/>
            </a:lvl1pPr>
          </a:lstStyle>
          <a:p>
            <a:r>
              <a:rPr lang="en-GB" noProof="0"/>
              <a:t>Title one line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DFE607D-AAFB-2040-9849-BDE26B942BB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169988" y="1484484"/>
            <a:ext cx="3402013" cy="3031256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FC1C21E-5DEB-2142-BD20-E336637C0EB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751388" y="1484484"/>
            <a:ext cx="3420269" cy="3031256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CFACFB4-7665-FA4B-83A4-18C18AAF7A4B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 txBox="1">
            <a:spLocks/>
          </p:cNvSpPr>
          <p:nvPr userDrawn="1"/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663" rtl="0" eaLnBrk="1" latinLnBrk="0" hangingPunct="1"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83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663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494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326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157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6989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9820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65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DAEC25D0-2934-914F-8E24-94717EA2AD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69989" y="1077747"/>
            <a:ext cx="7002464" cy="40673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+mj-lt"/>
              </a:defRPr>
            </a:lvl1pPr>
            <a:lvl2pPr marL="134973" indent="0">
              <a:lnSpc>
                <a:spcPct val="100000"/>
              </a:lnSpc>
              <a:buNone/>
              <a:defRPr sz="2000"/>
            </a:lvl2pPr>
            <a:lvl3pPr marL="269946" indent="0">
              <a:lnSpc>
                <a:spcPct val="100000"/>
              </a:lnSpc>
              <a:buNone/>
              <a:defRPr sz="2000"/>
            </a:lvl3pPr>
            <a:lvl4pPr marL="404919" indent="0">
              <a:lnSpc>
                <a:spcPct val="100000"/>
              </a:lnSpc>
              <a:buNone/>
              <a:defRPr sz="2000"/>
            </a:lvl4pPr>
            <a:lvl5pPr marL="539892" indent="0">
              <a:lnSpc>
                <a:spcPct val="100000"/>
              </a:lnSpc>
              <a:buNone/>
              <a:defRPr sz="2000"/>
            </a:lvl5pPr>
          </a:lstStyle>
          <a:p>
            <a:pPr lvl="0"/>
            <a:r>
              <a:rPr lang="en-GB" noProof="0"/>
              <a:t>Subtitle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C08473B7-0FEB-4A1C-9A52-8A4CEFB7382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02574DE1-1C3A-45FC-BC3B-50F551C8A0B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 descr="Shape&#10;&#10;Description automatically generated with medium confidence">
            <a:extLst>
              <a:ext uri="{FF2B5EF4-FFF2-40B4-BE49-F238E27FC236}">
                <a16:creationId xmlns:a16="http://schemas.microsoft.com/office/drawing/2014/main" id="{1261C6E3-E36D-4335-AA46-7AEB3CF36591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880638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7EBFCD3-97D1-F848-9EEF-F9935718C6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 txBox="1">
            <a:spLocks/>
          </p:cNvSpPr>
          <p:nvPr userDrawn="1"/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663" rtl="0" eaLnBrk="1" latinLnBrk="0" hangingPunct="1"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83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663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494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326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157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6989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9820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65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36E55D8-DA60-454B-9916-9665C29F979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92ECFDFE-82CF-45C3-96FD-4E71E4E4D13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Shape&#10;&#10;Description automatically generated with medium confidence">
            <a:extLst>
              <a:ext uri="{FF2B5EF4-FFF2-40B4-BE49-F238E27FC236}">
                <a16:creationId xmlns:a16="http://schemas.microsoft.com/office/drawing/2014/main" id="{008D6407-3DA9-4966-BEF7-DABDC60FBCF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791273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ilt Environ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53A1AC8F-1519-604F-86FE-850F96AEE3A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C8AAC4B8-D823-42D3-B1F6-5F80793761B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DAF5E45A-AF42-40C5-AAA3-23BA804FC8B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Shape&#10;&#10;Description automatically generated with medium confidence">
            <a:extLst>
              <a:ext uri="{FF2B5EF4-FFF2-40B4-BE49-F238E27FC236}">
                <a16:creationId xmlns:a16="http://schemas.microsoft.com/office/drawing/2014/main" id="{9FC25DF1-1FB2-459A-8680-F475FCF2CC0D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061633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ilit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63C89A3F-6F76-5943-8B6B-24E593BF8EB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7B6EC520-493B-4D05-B155-338C128492E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0F392BC9-74E1-44F2-9E17-EFAFF7EA975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Shape&#10;&#10;Description automatically generated with medium confidence">
            <a:extLst>
              <a:ext uri="{FF2B5EF4-FFF2-40B4-BE49-F238E27FC236}">
                <a16:creationId xmlns:a16="http://schemas.microsoft.com/office/drawing/2014/main" id="{9EA320C1-91B3-4F9A-AF03-365F1D4DEA7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249606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m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75C64919-5BBE-4F4E-9E71-A2CC78F4CCF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48769226-8D99-42A2-A29B-25685CA69E8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30A59F7A-A9E7-4ACB-9035-A816EB371F8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Shape&#10;&#10;Description automatically generated with medium confidence">
            <a:extLst>
              <a:ext uri="{FF2B5EF4-FFF2-40B4-BE49-F238E27FC236}">
                <a16:creationId xmlns:a16="http://schemas.microsoft.com/office/drawing/2014/main" id="{C188C061-E7E4-4B8C-980B-AABC87ADC481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531180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E0F9ADC-5635-7B4E-85AE-CAB386F72B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A97F8A4-F120-7E4F-ABAB-A6E9D4D041E3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90000">
                  <a:schemeClr val="bg1"/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9">
            <a:extLst>
              <a:ext uri="{FF2B5EF4-FFF2-40B4-BE49-F238E27FC236}">
                <a16:creationId xmlns:a16="http://schemas.microsoft.com/office/drawing/2014/main" id="{D78989F8-DA85-C941-8E83-240102BDD7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82880"/>
            <a:ext cx="7002462" cy="663192"/>
          </a:xfrm>
        </p:spPr>
        <p:txBody>
          <a:bodyPr/>
          <a:lstStyle>
            <a:lvl1pPr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Thank you!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370B0AC-E2B1-434B-A906-B7A3D503A08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69988" y="1043838"/>
            <a:ext cx="7002462" cy="3471902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lang="en-US" b="0" i="0">
                <a:solidFill>
                  <a:schemeClr val="bg1"/>
                </a:solidFill>
                <a:effectLst/>
              </a:defRPr>
            </a:lvl1pPr>
            <a:lvl2pPr marL="134973" indent="0">
              <a:buNone/>
              <a:defRPr sz="2000"/>
            </a:lvl2pPr>
            <a:lvl3pPr marL="269946" indent="0">
              <a:buNone/>
              <a:defRPr sz="2000"/>
            </a:lvl3pPr>
            <a:lvl4pPr marL="404919" indent="0">
              <a:buNone/>
              <a:defRPr sz="2000"/>
            </a:lvl4pPr>
            <a:lvl5pPr marL="539892" indent="0">
              <a:buNone/>
              <a:defRPr sz="2000"/>
            </a:lvl5pPr>
          </a:lstStyle>
          <a:p>
            <a:pPr lvl="0"/>
            <a:r>
              <a:rPr lang="en-GB" noProof="0" err="1"/>
              <a:t>Insert text here</a:t>
            </a:r>
            <a:endParaRPr lang="en-GB" noProof="0"/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 txBox="1">
            <a:spLocks/>
          </p:cNvSpPr>
          <p:nvPr userDrawn="1"/>
        </p:nvSpPr>
        <p:spPr>
          <a:xfrm>
            <a:off x="1083926" y="4702587"/>
            <a:ext cx="1051466" cy="27820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663" rtl="0" eaLnBrk="1" latinLnBrk="0" hangingPunct="1"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83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663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494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326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157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6989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9820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65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7EB3DAEB-E7FB-CD4E-B2A5-B4E5A0EAF7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222F21F8-39C5-4E05-BBE1-7C6FC9BE943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Shape&#10;&#10;Description automatically generated with medium confidence">
            <a:extLst>
              <a:ext uri="{FF2B5EF4-FFF2-40B4-BE49-F238E27FC236}">
                <a16:creationId xmlns:a16="http://schemas.microsoft.com/office/drawing/2014/main" id="{FF66DDA5-C167-43FC-B67D-84BB1889EF6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60593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1FB2D3C-9153-3240-A716-8FB099FA7B1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09" y="0"/>
            <a:ext cx="9141371" cy="51435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2354641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72999" y="2530930"/>
            <a:ext cx="7068129" cy="1094416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3000" y="3625345"/>
            <a:ext cx="7068128" cy="3005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2054087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2128700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224521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41183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05BFA6F8-7041-2147-A477-1DFC4B09DD5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680861E4-C02E-4145-BDB4-F17969384BB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25" name="Picture 2">
            <a:extLst>
              <a:ext uri="{FF2B5EF4-FFF2-40B4-BE49-F238E27FC236}">
                <a16:creationId xmlns:a16="http://schemas.microsoft.com/office/drawing/2014/main" id="{8F996608-9C7D-403C-9F3A-981BD18369F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 descr="Shape&#10;&#10;Description automatically generated with medium confidence">
            <a:extLst>
              <a:ext uri="{FF2B5EF4-FFF2-40B4-BE49-F238E27FC236}">
                <a16:creationId xmlns:a16="http://schemas.microsoft.com/office/drawing/2014/main" id="{50770079-730D-41E2-AD29-BA65A4AA3D62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53575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2354641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872999" y="2530930"/>
            <a:ext cx="7068129" cy="1094414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3000" y="3625343"/>
            <a:ext cx="7068128" cy="30055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2054087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2128700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224521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41183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36B4B333-798F-7F42-8F02-19E17BC6F1B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DF0A5395-6203-44DD-A1D3-742111B32E7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23" name="Picture 2">
            <a:extLst>
              <a:ext uri="{FF2B5EF4-FFF2-40B4-BE49-F238E27FC236}">
                <a16:creationId xmlns:a16="http://schemas.microsoft.com/office/drawing/2014/main" id="{809C9CEB-DF29-47D9-AD8A-74B3B7EC0EB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 descr="Shape&#10;&#10;Description automatically generated with medium confidence">
            <a:extLst>
              <a:ext uri="{FF2B5EF4-FFF2-40B4-BE49-F238E27FC236}">
                <a16:creationId xmlns:a16="http://schemas.microsoft.com/office/drawing/2014/main" id="{A599C7BF-75C0-416F-9F6D-4C5EDF6C4FE2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11952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2354641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872999" y="2530930"/>
            <a:ext cx="7068129" cy="1094416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3000" y="3625345"/>
            <a:ext cx="7068128" cy="3005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2054087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2128700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224521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18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41183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ADF48513-E4E3-5049-963E-B234C8ACF3C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D89C8B71-0E6E-4203-AC3F-7AFD3BDB445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3C8F689A-E57D-48F5-8DF0-455FF2DA56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 descr="Shape&#10;&#10;Description automatically generated with medium confidence">
            <a:extLst>
              <a:ext uri="{FF2B5EF4-FFF2-40B4-BE49-F238E27FC236}">
                <a16:creationId xmlns:a16="http://schemas.microsoft.com/office/drawing/2014/main" id="{B9FE0BC4-F063-4569-A1FA-324E7587DB66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94146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2354641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872999" y="2530930"/>
            <a:ext cx="7068129" cy="1094416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3000" y="3625345"/>
            <a:ext cx="7068128" cy="3005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2054087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2128700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224521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18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41183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752B48FF-E9DD-D04B-A47A-1CF877B5342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28C74601-DB43-49C0-B0AE-E205C3FA1C5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8CEA4844-384E-4858-BABB-B97B5464C6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 descr="Shape&#10;&#10;Description automatically generated with medium confidence">
            <a:extLst>
              <a:ext uri="{FF2B5EF4-FFF2-40B4-BE49-F238E27FC236}">
                <a16:creationId xmlns:a16="http://schemas.microsoft.com/office/drawing/2014/main" id="{904FB286-C39A-4AFC-9A27-4DE7B57B4082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83102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out text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61B6871-4343-C548-BDDB-704666C346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1793AD-AC69-4F4F-9BC1-4B0F0A85AF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2821"/>
            <a:ext cx="7002462" cy="827872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E8A805-4A08-9F49-8318-77125BD44AE6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0258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2D891F48-74F7-4D4C-8DEC-8A42CABB669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C9208E50-B7F6-48DF-A129-BDCF240B8B3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Shape&#10;&#10;Description automatically generated with medium confidence">
            <a:extLst>
              <a:ext uri="{FF2B5EF4-FFF2-40B4-BE49-F238E27FC236}">
                <a16:creationId xmlns:a16="http://schemas.microsoft.com/office/drawing/2014/main" id="{59AFF1D1-15F1-4DBA-B8D5-DAD0E48C10B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77536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text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80C295B-12C6-6544-ACA1-E67F85A883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3BDD07-4A36-8844-9A21-E5EE3049A8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7" y="18199"/>
            <a:ext cx="7002463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A044341-A1D2-834F-9329-7F39DC275D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69988" y="1077746"/>
            <a:ext cx="7002462" cy="3437994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E5F5878-D7EB-BB4A-A8D9-0A63984AF2B4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604D5C9E-125B-4FB5-BA64-17FD224A7FE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C3133581-2D84-4FEC-9B97-601D895DBFA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Shape&#10;&#10;Description automatically generated with medium confidence">
            <a:extLst>
              <a:ext uri="{FF2B5EF4-FFF2-40B4-BE49-F238E27FC236}">
                <a16:creationId xmlns:a16="http://schemas.microsoft.com/office/drawing/2014/main" id="{761440F2-CD02-43E9-B611-301FC4DEAA4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57686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ith text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E5E577E4-FCA8-AA48-B401-D07E82CBAF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E0B0A0E-432C-E84D-A6C3-15684529DA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8200"/>
            <a:ext cx="7002462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2B0D786C-DA4C-2746-A899-02E5FA576B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69988" y="1484484"/>
            <a:ext cx="7002462" cy="3031256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8AB67E-CD9E-5C42-88EC-4BF24E5EC0F9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DAEC25D0-2934-914F-8E24-94717EA2AD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69989" y="1077747"/>
            <a:ext cx="7002464" cy="40673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+mj-lt"/>
              </a:defRPr>
            </a:lvl1pPr>
            <a:lvl2pPr marL="134973" indent="0">
              <a:lnSpc>
                <a:spcPct val="100000"/>
              </a:lnSpc>
              <a:buNone/>
              <a:defRPr sz="2000"/>
            </a:lvl2pPr>
            <a:lvl3pPr marL="269946" indent="0">
              <a:lnSpc>
                <a:spcPct val="100000"/>
              </a:lnSpc>
              <a:buNone/>
              <a:defRPr sz="2000"/>
            </a:lvl3pPr>
            <a:lvl4pPr marL="404919" indent="0">
              <a:lnSpc>
                <a:spcPct val="100000"/>
              </a:lnSpc>
              <a:buNone/>
              <a:defRPr sz="2000"/>
            </a:lvl4pPr>
            <a:lvl5pPr marL="539892" indent="0">
              <a:lnSpc>
                <a:spcPct val="100000"/>
              </a:lnSpc>
              <a:buNone/>
              <a:defRPr sz="2000"/>
            </a:lvl5pPr>
          </a:lstStyle>
          <a:p>
            <a:pPr lvl="0"/>
            <a:r>
              <a:rPr lang="en-GB" noProof="0"/>
              <a:t>Subtitle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A7D86278-25BE-4D94-9D24-56ED8E825F1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1FB3D62-86E4-43A7-A9F1-31A57B24947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Shape&#10;&#10;Description automatically generated with medium confidence">
            <a:extLst>
              <a:ext uri="{FF2B5EF4-FFF2-40B4-BE49-F238E27FC236}">
                <a16:creationId xmlns:a16="http://schemas.microsoft.com/office/drawing/2014/main" id="{D118B455-63CE-45CD-94A9-72C385FF64A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80009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image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EAACCD1-686C-CD48-9261-60297C8ED3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E0B0A0E-432C-E84D-A6C3-15684529DA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8200"/>
            <a:ext cx="7002462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F4860E1-64F3-7E48-AA60-BB896487396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169987" y="1077746"/>
            <a:ext cx="7002463" cy="3437994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5C7522-4134-4C45-9335-F7F32CE94A56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18339910-B43E-44A7-842F-E9B9F5C065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8F35738F-9094-4491-9555-300EF227548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Shape&#10;&#10;Description automatically generated with medium confidence">
            <a:extLst>
              <a:ext uri="{FF2B5EF4-FFF2-40B4-BE49-F238E27FC236}">
                <a16:creationId xmlns:a16="http://schemas.microsoft.com/office/drawing/2014/main" id="{313095B8-EC13-40CE-A470-65981689A9A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35104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 noChangeAspect="1"/>
          </p:cNvSpPr>
          <p:nvPr>
            <p:ph type="title"/>
          </p:nvPr>
        </p:nvSpPr>
        <p:spPr>
          <a:xfrm>
            <a:off x="1169989" y="71989"/>
            <a:ext cx="7002462" cy="88115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 noProof="0"/>
              <a:t>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6A012A05-E3C0-1E41-A8B0-FC31EB7319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0000" y="1079834"/>
            <a:ext cx="7002450" cy="336548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Text</a:t>
            </a:r>
          </a:p>
          <a:p>
            <a:pPr lvl="2"/>
            <a:r>
              <a:rPr lang="en-GB" noProof="0"/>
              <a:t>Text</a:t>
            </a:r>
          </a:p>
          <a:p>
            <a:pPr lvl="3"/>
            <a:r>
              <a:rPr lang="en-GB" noProof="0"/>
              <a:t>Text</a:t>
            </a:r>
          </a:p>
          <a:p>
            <a:pPr lvl="4"/>
            <a:r>
              <a:rPr lang="en-GB" noProof="0"/>
              <a:t>Text</a:t>
            </a:r>
          </a:p>
        </p:txBody>
      </p:sp>
      <p:sp>
        <p:nvSpPr>
          <p:cNvPr id="7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988" y="4572000"/>
            <a:ext cx="1051466" cy="419546"/>
          </a:xfrm>
          <a:prstGeom prst="rect">
            <a:avLst/>
          </a:prstGeom>
        </p:spPr>
        <p:txBody>
          <a:bodyPr/>
          <a:lstStyle>
            <a:lvl1pPr algn="l">
              <a:defRPr sz="1800" b="1">
                <a:solidFill>
                  <a:schemeClr val="bg1"/>
                </a:solidFill>
              </a:defRPr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8812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2" r:id="rId2"/>
    <p:sldLayoutId id="2147483679" r:id="rId3"/>
    <p:sldLayoutId id="2147483680" r:id="rId4"/>
    <p:sldLayoutId id="2147483681" r:id="rId5"/>
    <p:sldLayoutId id="2147483671" r:id="rId6"/>
    <p:sldLayoutId id="2147483672" r:id="rId7"/>
    <p:sldLayoutId id="2147483670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62" r:id="rId14"/>
    <p:sldLayoutId id="2147483663" r:id="rId15"/>
    <p:sldLayoutId id="2147483664" r:id="rId16"/>
    <p:sldLayoutId id="2147483678" r:id="rId17"/>
  </p:sldLayoutIdLst>
  <p:hf hdr="0"/>
  <p:txStyles>
    <p:titleStyle>
      <a:lvl1pPr marL="0" indent="0" algn="l" defTabSz="685663" rtl="0" eaLnBrk="1" latinLnBrk="0" hangingPunct="1">
        <a:lnSpc>
          <a:spcPct val="100000"/>
        </a:lnSpc>
        <a:spcBef>
          <a:spcPct val="0"/>
        </a:spcBef>
        <a:buNone/>
        <a:tabLst/>
        <a:defRPr sz="3800" b="1" i="0" kern="1200">
          <a:solidFill>
            <a:schemeClr val="tx2"/>
          </a:solidFill>
          <a:latin typeface="+mj-lt"/>
          <a:ea typeface="Open Sans Semibold" panose="020B0306030504020204" pitchFamily="34" charset="0"/>
          <a:cs typeface="Open Sans Semibold" panose="020B0306030504020204" pitchFamily="34" charset="0"/>
        </a:defRPr>
      </a:lvl1pPr>
    </p:titleStyle>
    <p:bodyStyle>
      <a:lvl1pPr marL="134973" indent="-134973" algn="l" defTabSz="685663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1pPr>
      <a:lvl2pPr marL="269946" indent="-134973" algn="l" defTabSz="685663" rtl="0" eaLnBrk="1" latinLnBrk="0" hangingPunct="1">
        <a:lnSpc>
          <a:spcPct val="120000"/>
        </a:lnSpc>
        <a:spcBef>
          <a:spcPts val="0"/>
        </a:spcBef>
        <a:buFont typeface="System Font Regular"/>
        <a:buChar char="-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2pPr>
      <a:lvl3pPr marL="404919" indent="-134973" algn="l" defTabSz="685663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3pPr>
      <a:lvl4pPr marL="539892" indent="-134973" algn="l" defTabSz="685663" rtl="0" eaLnBrk="1" latinLnBrk="0" hangingPunct="1">
        <a:lnSpc>
          <a:spcPct val="120000"/>
        </a:lnSpc>
        <a:spcBef>
          <a:spcPts val="0"/>
        </a:spcBef>
        <a:buFont typeface="System Font Regular"/>
        <a:buChar char="-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4pPr>
      <a:lvl5pPr marL="674865" indent="-134973" algn="l" defTabSz="685663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5pPr>
      <a:lvl6pPr marL="1885573" indent="-171416" algn="l" defTabSz="68566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404" indent="-171416" algn="l" defTabSz="68566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236" indent="-171416" algn="l" defTabSz="68566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067" indent="-171416" algn="l" defTabSz="68566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31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663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494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26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157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6989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399820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651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37" userDrawn="1">
          <p15:clr>
            <a:srgbClr val="F26B43"/>
          </p15:clr>
        </p15:guide>
        <p15:guide id="2" orient="horz" pos="679" userDrawn="1">
          <p15:clr>
            <a:srgbClr val="F26B43"/>
          </p15:clr>
        </p15:guide>
        <p15:guide id="3" orient="horz" pos="2845" userDrawn="1">
          <p15:clr>
            <a:srgbClr val="F26B43"/>
          </p15:clr>
        </p15:guide>
        <p15:guide id="4" pos="4604" userDrawn="1">
          <p15:clr>
            <a:srgbClr val="F26B43"/>
          </p15:clr>
        </p15:guide>
        <p15:guide id="5" pos="5148" userDrawn="1">
          <p15:clr>
            <a:srgbClr val="F26B43"/>
          </p15:clr>
        </p15:guide>
        <p15:guide id="7" pos="2993" userDrawn="1">
          <p15:clr>
            <a:srgbClr val="F26B43"/>
          </p15:clr>
        </p15:guide>
        <p15:guide id="8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hyperlink" Target="https://www.geogebra.org/m/rFQK2EH3#material/YYmc5Mx2" TargetMode="External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windows/win32/direct3d11/d3d10-graphics-programming-guide-rasterizer-stage-rules#triangle-rasterization-rules-without-multisampling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windows/win32/direct3d11/d3d10-graphics-programming-guide-rasterizer-stage-rules#triangle-rasterization-rules-without-multisampling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windows/win32/direct3d11/d3d10-graphics-programming-guide-rasterizer-stage-rules#triangle-rasterization-rules-without-multisampling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artstation.com/jorisvanhugten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artstation.com/jorisvanhugten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fgiesen.wordpress.com/2013/02/17/optimizing-sw-occlusion-culling-index/" TargetMode="External"/><Relationship Id="rId2" Type="http://schemas.openxmlformats.org/officeDocument/2006/relationships/hyperlink" Target="https://www.scratchapixel.com/lessons/3d-basic-rendering/rasterization-practical-implementation/rasterization-practical-implementation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t7Ztio8cwqM" TargetMode="External"/><Relationship Id="rId5" Type="http://schemas.openxmlformats.org/officeDocument/2006/relationships/hyperlink" Target="https://www.youtube.com/watch?v=uehGqieEbus&amp;list=PLqCJpWy5Fohe8ucwhksiv9hTF5sfid8lA" TargetMode="External"/><Relationship Id="rId4" Type="http://schemas.openxmlformats.org/officeDocument/2006/relationships/hyperlink" Target="https://www.youtube.com/watch?v=PahbNFypubE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A026A-F308-4C77-A6B2-C48A6148EE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Rusterizer</a:t>
            </a:r>
            <a:r>
              <a:rPr lang="en-GB" dirty="0"/>
              <a:t> Masterclass</a:t>
            </a:r>
            <a:br>
              <a:rPr lang="en-GB" dirty="0"/>
            </a:br>
            <a:r>
              <a:rPr lang="en-GB" dirty="0"/>
              <a:t>“Hello Triangle!”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EF1D12-D82E-432B-ADD0-6E35D1E7E2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Luca Quartesan – quartesan.l@buas.nl – 03-10/02/2021</a:t>
            </a:r>
          </a:p>
        </p:txBody>
      </p:sp>
    </p:spTree>
    <p:extLst>
      <p:ext uri="{BB962C8B-B14F-4D97-AF65-F5344CB8AC3E}">
        <p14:creationId xmlns:p14="http://schemas.microsoft.com/office/powerpoint/2010/main" val="18484042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1BC18-095F-4039-AAED-EB57CFA50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Barycentric coordinates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6C19E6-C06B-4E51-B7A8-10266F0E1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10</a:t>
            </a:fld>
            <a:endParaRPr lang="en-GB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6BA6D35A-2CBA-42F3-8578-2798E7BF2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832" y="1031416"/>
            <a:ext cx="3404812" cy="859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>
            <a:extLst>
              <a:ext uri="{FF2B5EF4-FFF2-40B4-BE49-F238E27FC236}">
                <a16:creationId xmlns:a16="http://schemas.microsoft.com/office/drawing/2014/main" id="{23D1BC83-8E6E-4DBF-9950-29A5C8980F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837" y="1924201"/>
            <a:ext cx="3404807" cy="85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4" name="Picture 6">
            <a:extLst>
              <a:ext uri="{FF2B5EF4-FFF2-40B4-BE49-F238E27FC236}">
                <a16:creationId xmlns:a16="http://schemas.microsoft.com/office/drawing/2014/main" id="{251642DA-738F-4A1D-944F-C01AB40B34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830" y="2823272"/>
            <a:ext cx="3404814" cy="859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294B570-DDB9-4D78-BE26-A61BE02C96F3}"/>
              </a:ext>
            </a:extLst>
          </p:cNvPr>
          <p:cNvSpPr txBox="1"/>
          <p:nvPr/>
        </p:nvSpPr>
        <p:spPr>
          <a:xfrm>
            <a:off x="421019" y="4679460"/>
            <a:ext cx="4578578" cy="7155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5"/>
              </a:rPr>
              <a:t>https://www.geogebra.org/m/rFQK2EH3#material/YYmc5Mx2</a:t>
            </a:r>
            <a:endParaRPr lang="en-GB" dirty="0"/>
          </a:p>
          <a:p>
            <a:endParaRPr lang="en-GB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35D3FCC-7572-4CFB-8623-59A7DE54F500}"/>
              </a:ext>
            </a:extLst>
          </p:cNvPr>
          <p:cNvSpPr txBox="1"/>
          <p:nvPr/>
        </p:nvSpPr>
        <p:spPr>
          <a:xfrm>
            <a:off x="749940" y="3858168"/>
            <a:ext cx="4578578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🤔 Can you guess one of the properties of these three values?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7D6F24-FF18-475D-A9D0-5686465BF9A5}"/>
              </a:ext>
            </a:extLst>
          </p:cNvPr>
          <p:cNvSpPr txBox="1"/>
          <p:nvPr/>
        </p:nvSpPr>
        <p:spPr>
          <a:xfrm>
            <a:off x="5328518" y="4222647"/>
            <a:ext cx="4578578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https://www.geogebra.org/geometry/fngcbnjv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86040B-2850-4724-A732-78C9631B977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701" t="46536" r="55236" b="4233"/>
          <a:stretch/>
        </p:blipFill>
        <p:spPr>
          <a:xfrm>
            <a:off x="4671218" y="1031415"/>
            <a:ext cx="4008401" cy="2677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26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1BC18-095F-4039-AAED-EB57CFA50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Barycentric coordinates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6C19E6-C06B-4E51-B7A8-10266F0E1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11</a:t>
            </a:fld>
            <a:endParaRPr lang="en-GB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C90FD8EF-662F-4E08-BE00-8EAD9DBA14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906" y="1619748"/>
            <a:ext cx="3488074" cy="436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>
            <a:extLst>
              <a:ext uri="{FF2B5EF4-FFF2-40B4-BE49-F238E27FC236}">
                <a16:creationId xmlns:a16="http://schemas.microsoft.com/office/drawing/2014/main" id="{E0943651-5C17-4D25-8548-020BA2BB76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3413" y="2648717"/>
            <a:ext cx="3629059" cy="262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B0753A-66E8-43EE-954A-92C9FAE23B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439" t="30434" r="55236" b="3820"/>
          <a:stretch/>
        </p:blipFill>
        <p:spPr>
          <a:xfrm>
            <a:off x="5225325" y="1014223"/>
            <a:ext cx="3699172" cy="3268987"/>
          </a:xfrm>
          <a:prstGeom prst="rect">
            <a:avLst/>
          </a:prstGeom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F10302A1-4EA8-4BC3-9BDD-9D21404273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3412" y="2950563"/>
            <a:ext cx="3629059" cy="269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86856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1BC18-095F-4039-AAED-EB57CFA50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Barycentric coordinates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6C19E6-C06B-4E51-B7A8-10266F0E1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12</a:t>
            </a:fld>
            <a:endParaRPr lang="en-GB"/>
          </a:p>
        </p:txBody>
      </p:sp>
      <p:pic>
        <p:nvPicPr>
          <p:cNvPr id="14340" name="Picture 4">
            <a:extLst>
              <a:ext uri="{FF2B5EF4-FFF2-40B4-BE49-F238E27FC236}">
                <a16:creationId xmlns:a16="http://schemas.microsoft.com/office/drawing/2014/main" id="{03D92540-B43F-4CCE-AFBA-113EA3FDE5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8046" y="2286959"/>
            <a:ext cx="4123711" cy="488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67577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43D22-4F94-4070-94F5-4E2024FAE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Interpolate Vertex attributes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DD3F9-4C58-4EBE-AACA-F2FA92A80F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In the same way we derive the </a:t>
            </a:r>
            <a:r>
              <a:rPr lang="en-GB" b="1" dirty="0"/>
              <a:t>cartesian</a:t>
            </a:r>
            <a:r>
              <a:rPr lang="en-GB" dirty="0"/>
              <a:t> coordinates from </a:t>
            </a:r>
            <a:r>
              <a:rPr lang="en-GB" b="1" dirty="0"/>
              <a:t>barycentric</a:t>
            </a:r>
            <a:r>
              <a:rPr lang="en-GB" dirty="0"/>
              <a:t>, we can also use this </a:t>
            </a:r>
            <a:r>
              <a:rPr lang="en-GB" b="1" dirty="0"/>
              <a:t>weights</a:t>
            </a:r>
            <a:r>
              <a:rPr lang="en-GB" dirty="0"/>
              <a:t> to interpolate the other vertex values</a:t>
            </a:r>
          </a:p>
          <a:p>
            <a:endParaRPr lang="en-GB" dirty="0"/>
          </a:p>
          <a:p>
            <a:r>
              <a:rPr lang="en-GB" dirty="0"/>
              <a:t>for example the </a:t>
            </a:r>
            <a:r>
              <a:rPr lang="en-GB" b="1" dirty="0" err="1"/>
              <a:t>color</a:t>
            </a:r>
            <a:r>
              <a:rPr lang="en-GB" dirty="0"/>
              <a:t>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5C4E9D-09EE-4096-93E7-7D079389D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13</a:t>
            </a:fld>
            <a:endParaRPr lang="en-GB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21B0A70B-D66E-4D4F-A5F7-3EC8EDAB87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357" y="3478941"/>
            <a:ext cx="6355721" cy="449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3FE50E1B-EC43-4A9B-BF41-EFE934B0D7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2271" y="2449106"/>
            <a:ext cx="4799458" cy="34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05389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1BC18-095F-4039-AAED-EB57CFA50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9987" y="18199"/>
            <a:ext cx="7717455" cy="818910"/>
          </a:xfrm>
        </p:spPr>
        <p:txBody>
          <a:bodyPr/>
          <a:lstStyle/>
          <a:p>
            <a:r>
              <a:rPr lang="en-GB" dirty="0"/>
              <a:t>Interpolate Vertex attributes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6C19E6-C06B-4E51-B7A8-10266F0E1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14</a:t>
            </a:fld>
            <a:endParaRPr lang="en-GB"/>
          </a:p>
        </p:txBody>
      </p:sp>
      <p:pic>
        <p:nvPicPr>
          <p:cNvPr id="5" name="Picture 4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3AB84AC3-56DF-40D9-81F1-80137B3FF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0007" y="863423"/>
            <a:ext cx="3223985" cy="3416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543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1BC18-095F-4039-AAED-EB57CFA50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9987" y="18199"/>
            <a:ext cx="7717455" cy="818910"/>
          </a:xfrm>
        </p:spPr>
        <p:txBody>
          <a:bodyPr/>
          <a:lstStyle/>
          <a:p>
            <a:r>
              <a:rPr lang="en-GB" dirty="0"/>
              <a:t>Interpolate Vertex attributes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6C19E6-C06B-4E51-B7A8-10266F0E1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15</a:t>
            </a:fld>
            <a:endParaRPr lang="en-GB"/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84101A42-3039-4008-AC3B-0E9FC6977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8779" y="1172778"/>
            <a:ext cx="3023880" cy="320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2952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A3FDE-306A-4199-AD08-91AC604A6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Multiple Triangles!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14A1AC-D494-4922-86B1-FAE1A3E2DC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3994070" cy="3437994"/>
          </a:xfrm>
        </p:spPr>
        <p:txBody>
          <a:bodyPr/>
          <a:lstStyle/>
          <a:p>
            <a:r>
              <a:rPr lang="en-GB" dirty="0"/>
              <a:t>Let’s add another triangle</a:t>
            </a:r>
          </a:p>
          <a:p>
            <a:r>
              <a:rPr lang="en-GB" dirty="0"/>
              <a:t>🤔What is going on here?</a:t>
            </a:r>
          </a:p>
          <a:p>
            <a:r>
              <a:rPr lang="en-GB" dirty="0"/>
              <a:t>Why is the pink one on top?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B5364E-5D51-40C9-AA5B-1C7B873AA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16</a:t>
            </a:fld>
            <a:endParaRPr lang="en-GB"/>
          </a:p>
        </p:txBody>
      </p:sp>
      <p:pic>
        <p:nvPicPr>
          <p:cNvPr id="6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174AD555-7000-4FBE-968B-B06EAA453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9832" y="1262540"/>
            <a:ext cx="2854478" cy="3025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006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A3FDE-306A-4199-AD08-91AC604A6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Multiple Triangles!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14A1AC-D494-4922-86B1-FAE1A3E2DC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3994070" cy="3437994"/>
          </a:xfrm>
        </p:spPr>
        <p:txBody>
          <a:bodyPr/>
          <a:lstStyle/>
          <a:p>
            <a:r>
              <a:rPr lang="en-GB" dirty="0"/>
              <a:t>Let’s add another triangle</a:t>
            </a:r>
          </a:p>
          <a:p>
            <a:r>
              <a:rPr lang="en-GB" dirty="0"/>
              <a:t>🤔What is going on here?</a:t>
            </a:r>
          </a:p>
          <a:p>
            <a:r>
              <a:rPr lang="en-GB" dirty="0"/>
              <a:t>Why is the pink one on top?</a:t>
            </a:r>
          </a:p>
          <a:p>
            <a:r>
              <a:rPr lang="en-GB" dirty="0"/>
              <a:t>We just rasterize it last!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B5364E-5D51-40C9-AA5B-1C7B873AA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17</a:t>
            </a:fld>
            <a:endParaRPr lang="en-GB"/>
          </a:p>
        </p:txBody>
      </p:sp>
      <p:pic>
        <p:nvPicPr>
          <p:cNvPr id="6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174AD555-7000-4FBE-968B-B06EAA453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9832" y="1262540"/>
            <a:ext cx="2854478" cy="3025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985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78113-45E9-44CA-A517-82CC66264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Rasterization/Fill rules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C24D04-E9AA-4325-A1FA-3DC715E841C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7" y="1077746"/>
            <a:ext cx="7002463" cy="3437994"/>
          </a:xfrm>
        </p:spPr>
        <p:txBody>
          <a:bodyPr/>
          <a:lstStyle/>
          <a:p>
            <a:r>
              <a:rPr lang="en-GB" dirty="0"/>
              <a:t>Rasterization </a:t>
            </a:r>
            <a:r>
              <a:rPr lang="en-GB" b="1" dirty="0"/>
              <a:t>rules</a:t>
            </a:r>
            <a:r>
              <a:rPr lang="en-GB" dirty="0"/>
              <a:t> define how vector data is </a:t>
            </a:r>
            <a:r>
              <a:rPr lang="en-GB" b="1" dirty="0"/>
              <a:t>mapped</a:t>
            </a:r>
            <a:r>
              <a:rPr lang="en-GB" dirty="0"/>
              <a:t> into raster data. The raster data is </a:t>
            </a:r>
            <a:r>
              <a:rPr lang="en-GB" b="1" dirty="0"/>
              <a:t>snapped</a:t>
            </a:r>
            <a:r>
              <a:rPr lang="en-GB" dirty="0"/>
              <a:t> to </a:t>
            </a:r>
            <a:r>
              <a:rPr lang="en-GB" b="1" dirty="0"/>
              <a:t>integer locations </a:t>
            </a:r>
            <a:r>
              <a:rPr lang="en-GB" dirty="0"/>
              <a:t>that are then </a:t>
            </a:r>
            <a:r>
              <a:rPr lang="en-GB" b="1" dirty="0"/>
              <a:t>culled and clipped</a:t>
            </a:r>
            <a:r>
              <a:rPr lang="en-GB" dirty="0"/>
              <a:t> (to draw the minimum number of pixels), and </a:t>
            </a:r>
            <a:r>
              <a:rPr lang="en-GB" b="1" dirty="0"/>
              <a:t>per-pixel attributes are interpolated </a:t>
            </a:r>
            <a:r>
              <a:rPr lang="en-GB" dirty="0"/>
              <a:t>(from per-vertex attributes) </a:t>
            </a:r>
            <a:r>
              <a:rPr lang="en-GB" b="1" dirty="0"/>
              <a:t>before</a:t>
            </a:r>
            <a:r>
              <a:rPr lang="en-GB" dirty="0"/>
              <a:t> being passed to a </a:t>
            </a:r>
            <a:r>
              <a:rPr lang="en-GB" b="1" dirty="0"/>
              <a:t>pixel shader</a:t>
            </a:r>
            <a:r>
              <a:rPr lang="en-GB" dirty="0"/>
              <a:t>. </a:t>
            </a:r>
            <a:r>
              <a:rPr lang="en-GB" b="0" i="0" dirty="0">
                <a:solidFill>
                  <a:srgbClr val="455A64"/>
                </a:solidFill>
                <a:effectLst/>
                <a:latin typeface="Lato" panose="020F0502020204030203" pitchFamily="34" charset="0"/>
              </a:rPr>
              <a:t> </a:t>
            </a:r>
            <a:r>
              <a:rPr lang="en-GB" b="0" i="0" dirty="0">
                <a:effectLst/>
                <a:latin typeface="Lato" panose="020F0502020204030203" pitchFamily="34" charset="0"/>
                <a:hlinkClick r:id="rId2" tooltip="https://docs.microsoft.com/en-us/windows/win32/direct3d11/d3d10-graphics-programming-guide-rasterizer-stage-rules#triangle-rasterization-rules-without-multisampling"/>
              </a:rPr>
              <a:t>Rasterization rules | Microsoft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E13BC3-763C-4F02-98C5-697A9E4EE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77774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CB257-ECDE-4EBD-BEC5-4CEA7A232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🚩Top-left rule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F55E91-C6C2-47E3-BFBF-D36D9AC41A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3553316" cy="3437994"/>
          </a:xfrm>
        </p:spPr>
        <p:txBody>
          <a:bodyPr/>
          <a:lstStyle/>
          <a:p>
            <a:r>
              <a:rPr lang="en-GB" dirty="0"/>
              <a:t>A </a:t>
            </a:r>
            <a:r>
              <a:rPr lang="en-GB" b="1" dirty="0"/>
              <a:t>top</a:t>
            </a:r>
            <a:r>
              <a:rPr lang="en-GB" dirty="0"/>
              <a:t> </a:t>
            </a:r>
            <a:r>
              <a:rPr lang="en-GB" b="1" dirty="0"/>
              <a:t>edge</a:t>
            </a:r>
            <a:r>
              <a:rPr lang="en-GB" dirty="0"/>
              <a:t>, is an edge that is exactly </a:t>
            </a:r>
            <a:r>
              <a:rPr lang="en-GB" b="1" dirty="0"/>
              <a:t>horizontal</a:t>
            </a:r>
            <a:r>
              <a:rPr lang="en-GB" dirty="0"/>
              <a:t> and is </a:t>
            </a:r>
            <a:r>
              <a:rPr lang="en-GB" b="1" dirty="0"/>
              <a:t>above</a:t>
            </a:r>
            <a:r>
              <a:rPr lang="en-GB" dirty="0"/>
              <a:t> the other edges.</a:t>
            </a:r>
          </a:p>
          <a:p>
            <a:r>
              <a:rPr lang="en-GB" dirty="0"/>
              <a:t>A </a:t>
            </a:r>
            <a:r>
              <a:rPr lang="en-GB" b="1" dirty="0"/>
              <a:t>left edge</a:t>
            </a:r>
            <a:r>
              <a:rPr lang="en-GB" dirty="0"/>
              <a:t>, is an edge that is </a:t>
            </a:r>
            <a:r>
              <a:rPr lang="en-GB" b="1" dirty="0"/>
              <a:t>not exactly horizontal </a:t>
            </a:r>
            <a:r>
              <a:rPr lang="en-GB" dirty="0"/>
              <a:t>and is on the </a:t>
            </a:r>
            <a:r>
              <a:rPr lang="en-GB" b="1" dirty="0"/>
              <a:t>left side of the triangle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21AFAC-992E-465C-9D55-8B22062E2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19</a:t>
            </a:fld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36DE2D-2DE6-4421-A5E2-AC6998830F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5149" y="899125"/>
            <a:ext cx="3978879" cy="2803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9DC81E-EDC0-4BC5-A7DE-F07F29D81EFB}"/>
              </a:ext>
            </a:extLst>
          </p:cNvPr>
          <p:cNvSpPr txBox="1"/>
          <p:nvPr/>
        </p:nvSpPr>
        <p:spPr>
          <a:xfrm>
            <a:off x="5457512" y="3702833"/>
            <a:ext cx="2516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455A64"/>
                </a:solidFill>
                <a:effectLst/>
                <a:latin typeface="Lato" panose="020F0502020204030203" pitchFamily="34" charset="0"/>
              </a:rPr>
              <a:t> </a:t>
            </a:r>
            <a:r>
              <a:rPr lang="en-GB" b="0" i="0" dirty="0">
                <a:effectLst/>
                <a:latin typeface="Lato" panose="020F0502020204030203" pitchFamily="34" charset="0"/>
                <a:hlinkClick r:id="rId3" tooltip="https://docs.microsoft.com/en-us/windows/win32/direct3d11/d3d10-graphics-programming-guide-rasterizer-stage-rules#triangle-rasterization-rules-without-multisampling"/>
              </a:rPr>
              <a:t>Rasterization rules | Microsoft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5876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48FD4-2A3D-46A6-A10F-5106BD6DC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Welcome v0.2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F33EE-CD01-4D00-B5DD-8AA3EE7BCA7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b="1" dirty="0"/>
              <a:t>Features</a:t>
            </a:r>
            <a:r>
              <a:rPr lang="en-GB" dirty="0"/>
              <a:t> that we are </a:t>
            </a:r>
            <a:r>
              <a:rPr lang="en-GB" b="1" dirty="0"/>
              <a:t>not going to implement </a:t>
            </a:r>
            <a:r>
              <a:rPr lang="en-GB" dirty="0"/>
              <a:t>are marked with 🚩</a:t>
            </a:r>
          </a:p>
          <a:p>
            <a:r>
              <a:rPr lang="en-GB" dirty="0"/>
              <a:t>🚩are left behind so </a:t>
            </a:r>
            <a:r>
              <a:rPr lang="en-GB" b="1" dirty="0"/>
              <a:t>you can expand </a:t>
            </a:r>
            <a:r>
              <a:rPr lang="en-GB" dirty="0"/>
              <a:t>on what we see during the lectures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1D1B83-3BE8-4BD5-A4A0-BC909C5FF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21642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CB257-ECDE-4EBD-BEC5-4CEA7A232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🚩Top-left rule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F55E91-C6C2-47E3-BFBF-D36D9AC41A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5020165" cy="3437994"/>
          </a:xfrm>
        </p:spPr>
        <p:txBody>
          <a:bodyPr/>
          <a:lstStyle/>
          <a:p>
            <a:r>
              <a:rPr lang="en-GB" dirty="0"/>
              <a:t>Any pixel </a:t>
            </a:r>
            <a:r>
              <a:rPr lang="en-GB" dirty="0" err="1"/>
              <a:t>center</a:t>
            </a:r>
            <a:r>
              <a:rPr lang="en-GB" dirty="0"/>
              <a:t> which falls inside a triangle is drawn; a pixel is assumed to be inside if it passes the top-left rule. The top-left rule is that a </a:t>
            </a:r>
            <a:r>
              <a:rPr lang="en-GB" b="1" dirty="0"/>
              <a:t>pixel </a:t>
            </a:r>
            <a:r>
              <a:rPr lang="en-GB" b="1" dirty="0" err="1"/>
              <a:t>center</a:t>
            </a:r>
            <a:r>
              <a:rPr lang="en-GB" dirty="0"/>
              <a:t> is defined to lie inside of a triangle if it lies on the top edge or the left edge of a triangle.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21AFAC-992E-465C-9D55-8B22062E2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20</a:t>
            </a:fld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36DE2D-2DE6-4421-A5E2-AC6998830F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5427" y="1000129"/>
            <a:ext cx="2788462" cy="1964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9DC81E-EDC0-4BC5-A7DE-F07F29D81EFB}"/>
              </a:ext>
            </a:extLst>
          </p:cNvPr>
          <p:cNvSpPr txBox="1"/>
          <p:nvPr/>
        </p:nvSpPr>
        <p:spPr>
          <a:xfrm>
            <a:off x="6327440" y="2965012"/>
            <a:ext cx="2516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455A64"/>
                </a:solidFill>
                <a:effectLst/>
                <a:latin typeface="Lato" panose="020F0502020204030203" pitchFamily="34" charset="0"/>
              </a:rPr>
              <a:t> </a:t>
            </a:r>
            <a:r>
              <a:rPr lang="en-GB" b="0" i="0" dirty="0">
                <a:effectLst/>
                <a:latin typeface="Lato" panose="020F0502020204030203" pitchFamily="34" charset="0"/>
                <a:hlinkClick r:id="rId3" tooltip="https://docs.microsoft.com/en-us/windows/win32/direct3d11/d3d10-graphics-programming-guide-rasterizer-stage-rules#triangle-rasterization-rules-without-multisampling"/>
              </a:rPr>
              <a:t>Rasterization rules | Microsoft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3462FC-2101-41D3-BF27-9FDCA7B0A6A1}"/>
              </a:ext>
            </a:extLst>
          </p:cNvPr>
          <p:cNvSpPr txBox="1"/>
          <p:nvPr/>
        </p:nvSpPr>
        <p:spPr>
          <a:xfrm>
            <a:off x="1206433" y="4164266"/>
            <a:ext cx="4098044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🤔</a:t>
            </a:r>
            <a:r>
              <a:rPr lang="en-GB" dirty="0"/>
              <a:t>Are we doing something wrong based on this?</a:t>
            </a:r>
          </a:p>
        </p:txBody>
      </p:sp>
    </p:spTree>
    <p:extLst>
      <p:ext uri="{BB962C8B-B14F-4D97-AF65-F5344CB8AC3E}">
        <p14:creationId xmlns:p14="http://schemas.microsoft.com/office/powerpoint/2010/main" val="20625783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DB3AB-7978-492A-8536-6926B3AFD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Depth buffer (</a:t>
            </a:r>
            <a:r>
              <a:rPr lang="en-GB" dirty="0" err="1"/>
              <a:t>z-buffer</a:t>
            </a:r>
            <a:r>
              <a:rPr lang="en-GB" dirty="0"/>
              <a:t>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9D527-67B2-4A75-BF45-176EEBBC30D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5513684" cy="3437994"/>
          </a:xfrm>
        </p:spPr>
        <p:txBody>
          <a:bodyPr/>
          <a:lstStyle/>
          <a:p>
            <a:r>
              <a:rPr lang="en-GB" dirty="0"/>
              <a:t>It’s time to take into account a third dimension </a:t>
            </a:r>
          </a:p>
          <a:p>
            <a:r>
              <a:rPr lang="en-GB" dirty="0"/>
              <a:t>Now we can check their z (depth)</a:t>
            </a:r>
          </a:p>
          <a:p>
            <a:r>
              <a:rPr lang="en-GB" dirty="0"/>
              <a:t>store the depth of each pixel</a:t>
            </a:r>
          </a:p>
          <a:p>
            <a:r>
              <a:rPr lang="en-GB" dirty="0"/>
              <a:t>the one in front wins &gt;z and writes to the buffer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F705E5-9521-4683-81C5-EA2367560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21</a:t>
            </a:fld>
            <a:endParaRPr lang="en-GB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37826E3-F17A-4006-A18A-8CFFA8D678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2664" y="1360654"/>
            <a:ext cx="2095500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2742B6C-6137-41A3-9AD0-431075B30C8C}"/>
              </a:ext>
            </a:extLst>
          </p:cNvPr>
          <p:cNvSpPr txBox="1"/>
          <p:nvPr/>
        </p:nvSpPr>
        <p:spPr>
          <a:xfrm>
            <a:off x="6175352" y="4065754"/>
            <a:ext cx="296864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https://en.wikipedia.org/wiki/Z-buffering</a:t>
            </a:r>
          </a:p>
        </p:txBody>
      </p:sp>
    </p:spTree>
    <p:extLst>
      <p:ext uri="{BB962C8B-B14F-4D97-AF65-F5344CB8AC3E}">
        <p14:creationId xmlns:p14="http://schemas.microsoft.com/office/powerpoint/2010/main" val="15305826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A18CB-DB93-4174-876F-E83095A4C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Depth buffer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B2EE83-02A4-424D-A3C1-783919FA9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22</a:t>
            </a:fld>
            <a:endParaRPr lang="en-GB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FAB92B16-2416-4849-8AE7-7C701129A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9939" y="1000417"/>
            <a:ext cx="3244122" cy="3437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6958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2BCDB-34E8-4B36-8853-5A53BC431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Textures and triangles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6A9D6A-EE0C-4A22-890D-8F05F5D145C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maps the surface into texture space UV</a:t>
            </a:r>
          </a:p>
          <a:p>
            <a:r>
              <a:rPr lang="en-GB" dirty="0"/>
              <a:t>Texture mapping =&gt; can define details of a surface through a texture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B1554D-0300-48D7-9608-C1DA42EE4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23</a:t>
            </a:fld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4B2E9A0-FD26-43D5-8670-6D8754F31C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058" y="1734123"/>
            <a:ext cx="4873610" cy="3257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C7E054-69BD-4AFD-8260-051CA3435006}"/>
              </a:ext>
            </a:extLst>
          </p:cNvPr>
          <p:cNvSpPr txBox="1"/>
          <p:nvPr/>
        </p:nvSpPr>
        <p:spPr>
          <a:xfrm>
            <a:off x="5685619" y="4110074"/>
            <a:ext cx="3458381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https://en.wikipedia.org/wiki/UV_mapping</a:t>
            </a:r>
          </a:p>
        </p:txBody>
      </p:sp>
    </p:spTree>
    <p:extLst>
      <p:ext uri="{BB962C8B-B14F-4D97-AF65-F5344CB8AC3E}">
        <p14:creationId xmlns:p14="http://schemas.microsoft.com/office/powerpoint/2010/main" val="18718910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2BCDB-34E8-4B36-8853-5A53BC431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UV mapping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6A9D6A-EE0C-4A22-890D-8F05F5D145C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Textures can describe many properties of our surface and material: </a:t>
            </a:r>
          </a:p>
          <a:p>
            <a:pPr lvl="1"/>
            <a:r>
              <a:rPr lang="en-GB" dirty="0" err="1"/>
              <a:t>Color</a:t>
            </a:r>
            <a:r>
              <a:rPr lang="en-GB" dirty="0"/>
              <a:t>/Albedo</a:t>
            </a:r>
          </a:p>
          <a:p>
            <a:pPr lvl="1"/>
            <a:r>
              <a:rPr lang="en-GB" dirty="0"/>
              <a:t>Normal</a:t>
            </a:r>
          </a:p>
          <a:p>
            <a:pPr lvl="1"/>
            <a:r>
              <a:rPr lang="en-GB" dirty="0"/>
              <a:t>Metallic</a:t>
            </a:r>
          </a:p>
          <a:p>
            <a:pPr lvl="1"/>
            <a:r>
              <a:rPr lang="en-GB" dirty="0"/>
              <a:t>Roughness</a:t>
            </a:r>
          </a:p>
          <a:p>
            <a:pPr lvl="1"/>
            <a:r>
              <a:rPr lang="en-GB" dirty="0"/>
              <a:t>AO....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B1554D-0300-48D7-9608-C1DA42EE4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24</a:t>
            </a:fld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6163343-967C-4323-9BF2-F6C296325C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4149"/>
          <a:stretch/>
        </p:blipFill>
        <p:spPr>
          <a:xfrm>
            <a:off x="3287691" y="1967634"/>
            <a:ext cx="1496280" cy="2347637"/>
          </a:xfrm>
          <a:prstGeom prst="rect">
            <a:avLst/>
          </a:prstGeom>
        </p:spPr>
      </p:pic>
      <p:pic>
        <p:nvPicPr>
          <p:cNvPr id="9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849D63E6-C952-4129-9757-65CD6080F9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3971" y="1967635"/>
            <a:ext cx="4173577" cy="23476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7AF8AEA-0283-471A-9B4F-E7517C1FDD8C}"/>
              </a:ext>
            </a:extLst>
          </p:cNvPr>
          <p:cNvSpPr txBox="1"/>
          <p:nvPr/>
        </p:nvSpPr>
        <p:spPr>
          <a:xfrm>
            <a:off x="5524699" y="4248546"/>
            <a:ext cx="368179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https://www.artstation.com/jorisvanhugten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75404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1A4DE-6DED-435F-A248-D21936B46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UV Mapping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151625-C1DD-4CC9-9801-2CF7D46E8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25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9784A4-AEC0-4623-B38D-6B45A38FBA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4149"/>
          <a:stretch/>
        </p:blipFill>
        <p:spPr>
          <a:xfrm>
            <a:off x="253734" y="929630"/>
            <a:ext cx="2288394" cy="3590451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788AD88A-B381-4F54-877A-6F33E8FBA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2128" y="929630"/>
            <a:ext cx="6383024" cy="35904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3DFFD7F-F46E-4BDB-B62C-CB0784D50CE2}"/>
              </a:ext>
            </a:extLst>
          </p:cNvPr>
          <p:cNvSpPr txBox="1"/>
          <p:nvPr/>
        </p:nvSpPr>
        <p:spPr>
          <a:xfrm>
            <a:off x="1733051" y="4700468"/>
            <a:ext cx="368179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https://www.artstation.com/jorisvanhugten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794984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2BCDB-34E8-4B36-8853-5A53BC431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6A9D6A-EE0C-4A22-890D-8F05F5D145C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5455822" cy="3437994"/>
          </a:xfrm>
        </p:spPr>
        <p:txBody>
          <a:bodyPr/>
          <a:lstStyle/>
          <a:p>
            <a:r>
              <a:rPr lang="en-GB" dirty="0"/>
              <a:t>2D representation and vertex attribute: </a:t>
            </a:r>
          </a:p>
          <a:p>
            <a:r>
              <a:rPr lang="en-GB" dirty="0"/>
              <a:t>Texture coordinates from 0,0 to 1,1</a:t>
            </a:r>
          </a:p>
          <a:p>
            <a:r>
              <a:rPr lang="en-GB" dirty="0"/>
              <a:t>🚩 Textures may be repeated or mirrored⬆️ </a:t>
            </a:r>
          </a:p>
          <a:p>
            <a:r>
              <a:rPr lang="en-GB" dirty="0"/>
              <a:t>🚩Mipmapping is a thing ➡️</a:t>
            </a:r>
          </a:p>
          <a:p>
            <a:r>
              <a:rPr lang="en-GB" dirty="0"/>
              <a:t>🚩Many sampling  methods:</a:t>
            </a:r>
          </a:p>
          <a:p>
            <a:pPr lvl="1"/>
            <a:r>
              <a:rPr lang="en-GB" dirty="0"/>
              <a:t>Nearest, Linear, 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B1554D-0300-48D7-9608-C1DA42EE4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26</a:t>
            </a:fld>
            <a:endParaRPr lang="en-GB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8710EE7-346C-4E76-8E35-B32371FC73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7304" y="1508042"/>
            <a:ext cx="2896696" cy="1931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696B6C-BB70-496E-BF5B-7B2E8C0D4489}"/>
              </a:ext>
            </a:extLst>
          </p:cNvPr>
          <p:cNvSpPr txBox="1"/>
          <p:nvPr/>
        </p:nvSpPr>
        <p:spPr>
          <a:xfrm>
            <a:off x="1464955" y="4825219"/>
            <a:ext cx="4102831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https://learnopengl.com/Getting-started/Textures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D6A3416B-7C31-4B8D-962C-8CABF20D1F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2389" y="0"/>
            <a:ext cx="3810002" cy="1071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25491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2BCDB-34E8-4B36-8853-5A53BC431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Textured Triangle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6A9D6A-EE0C-4A22-890D-8F05F5D145C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We can interpolate UV </a:t>
            </a:r>
            <a:r>
              <a:rPr lang="en-GB" dirty="0" err="1"/>
              <a:t>coords</a:t>
            </a:r>
            <a:r>
              <a:rPr lang="en-GB" dirty="0"/>
              <a:t> like any other vertex coordinate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B1554D-0300-48D7-9608-C1DA42EE4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27</a:t>
            </a:fld>
            <a:endParaRPr lang="en-GB" dirty="0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0EF7F5BB-74F4-4808-922D-5B8539CFD9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9372" y="1723817"/>
            <a:ext cx="2634484" cy="2791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6365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8DDB-F83B-43B8-9A2E-237E84FF7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textured Quad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4133F5-0528-4CB2-8D8A-9A97569D7CF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🤔What’s going 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41E4EB-5D75-42B6-9155-C6ED30933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28</a:t>
            </a:fld>
            <a:endParaRPr lang="en-GB"/>
          </a:p>
        </p:txBody>
      </p:sp>
      <p:pic>
        <p:nvPicPr>
          <p:cNvPr id="6" name="Picture 5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4686A750-9E62-4DC1-8864-5BA060408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6085" y="1156475"/>
            <a:ext cx="3054647" cy="3237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9206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8DDB-F83B-43B8-9A2E-237E84FF7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textured Quad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4133F5-0528-4CB2-8D8A-9A97569D7CF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4487451" cy="3437994"/>
          </a:xfrm>
        </p:spPr>
        <p:txBody>
          <a:bodyPr/>
          <a:lstStyle/>
          <a:p>
            <a:r>
              <a:rPr lang="en-GB" dirty="0"/>
              <a:t>We want the </a:t>
            </a:r>
            <a:r>
              <a:rPr lang="en-GB" dirty="0" err="1"/>
              <a:t>center</a:t>
            </a:r>
            <a:r>
              <a:rPr lang="en-GB" dirty="0"/>
              <a:t> of the pixel (top-left slide)</a:t>
            </a:r>
          </a:p>
          <a:p>
            <a:r>
              <a:rPr lang="en-GB" dirty="0"/>
              <a:t>Now we are using the corner</a:t>
            </a:r>
          </a:p>
          <a:p>
            <a:r>
              <a:rPr lang="en-GB" dirty="0"/>
              <a:t>Easy fix 🦀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41E4EB-5D75-42B6-9155-C6ED30933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29</a:t>
            </a:fld>
            <a:endParaRPr lang="en-GB"/>
          </a:p>
        </p:txBody>
      </p:sp>
      <p:pic>
        <p:nvPicPr>
          <p:cNvPr id="6" name="Picture 5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4686A750-9E62-4DC1-8864-5BA060408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6085" y="1156475"/>
            <a:ext cx="3054647" cy="3237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925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F950E-5336-4F65-AD3A-5E908416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4BF272-1B5A-4930-A180-5A72C77A952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Last Episode</a:t>
            </a:r>
          </a:p>
          <a:p>
            <a:r>
              <a:rPr lang="en-GB" dirty="0"/>
              <a:t>Shading</a:t>
            </a:r>
          </a:p>
          <a:p>
            <a:r>
              <a:rPr lang="en-GB" dirty="0"/>
              <a:t>Multiple Triangles</a:t>
            </a:r>
          </a:p>
          <a:p>
            <a:r>
              <a:rPr lang="en-GB" dirty="0"/>
              <a:t>Textured Triangles</a:t>
            </a:r>
          </a:p>
          <a:p>
            <a:r>
              <a:rPr lang="en-GB" dirty="0"/>
              <a:t>Textured Quad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F7BC61-F794-4534-A474-A96B76303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3</a:t>
            </a:fld>
            <a:endParaRPr lang="en-GB"/>
          </a:p>
        </p:txBody>
      </p:sp>
      <p:pic>
        <p:nvPicPr>
          <p:cNvPr id="5" name="Picture 4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4A930CFE-AD55-4036-9D95-FF1047F901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3674" y="1013226"/>
            <a:ext cx="3179067" cy="3369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3240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8DDB-F83B-43B8-9A2E-237E84FF7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textured Quad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4133F5-0528-4CB2-8D8A-9A97569D7CF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4487451" cy="3437994"/>
          </a:xfrm>
        </p:spPr>
        <p:txBody>
          <a:bodyPr/>
          <a:lstStyle/>
          <a:p>
            <a:r>
              <a:rPr lang="en-GB" dirty="0"/>
              <a:t>Fixed!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41E4EB-5D75-42B6-9155-C6ED30933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30</a:t>
            </a:fld>
            <a:endParaRPr lang="en-GB"/>
          </a:p>
        </p:txBody>
      </p:sp>
      <p:pic>
        <p:nvPicPr>
          <p:cNvPr id="7" name="Picture 6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8A751179-20CF-4FD6-94C7-B1A97C2B72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0910" y="1090547"/>
            <a:ext cx="3179067" cy="3369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5374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9A9F7-7F1C-4372-93AC-6373F4A06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you! 🦀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F0843F-BB78-4025-BABF-C7CF2A5BE0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Many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8263460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75215-E445-4C8A-8CCB-49D402A43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You could try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49B8C0-ABDD-4059-A824-4532856002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 err="1"/>
              <a:t>Bresenham</a:t>
            </a:r>
            <a:r>
              <a:rPr lang="en-GB" dirty="0"/>
              <a:t> + interpolation</a:t>
            </a:r>
          </a:p>
          <a:p>
            <a:r>
              <a:rPr lang="en-GB" dirty="0"/>
              <a:t>Top-left rule</a:t>
            </a:r>
          </a:p>
          <a:p>
            <a:r>
              <a:rPr lang="en-GB" dirty="0"/>
              <a:t>Transformations? Next </a:t>
            </a:r>
            <a:r>
              <a:rPr lang="en-GB" dirty="0" err="1"/>
              <a:t>eppi</a:t>
            </a:r>
            <a:r>
              <a:rPr lang="en-GB" dirty="0"/>
              <a:t>: 3D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1C7B83-8FAC-43E5-A061-B6003A598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06569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F861C-0950-4EF7-A191-AD18E952F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Resources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E9560D-CB5A-4CB1-939B-B2372174DA3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Rasterization: a Practical Implementation</a:t>
            </a:r>
            <a:endParaRPr lang="en-GB" dirty="0"/>
          </a:p>
          <a:p>
            <a:r>
              <a:rPr lang="en-GB" dirty="0">
                <a:hlinkClick r:id="rId3"/>
              </a:rPr>
              <a:t>Optimizing Software Occlusion Culling – index | The </a:t>
            </a:r>
            <a:r>
              <a:rPr lang="en-GB" dirty="0" err="1">
                <a:hlinkClick r:id="rId3"/>
              </a:rPr>
              <a:t>ryg</a:t>
            </a:r>
            <a:r>
              <a:rPr lang="en-GB" dirty="0">
                <a:hlinkClick r:id="rId3"/>
              </a:rPr>
              <a:t> blog</a:t>
            </a:r>
            <a:endParaRPr lang="en-GB" dirty="0"/>
          </a:p>
          <a:p>
            <a:r>
              <a:rPr lang="en-GB" dirty="0">
                <a:hlinkClick r:id="rId4"/>
              </a:rPr>
              <a:t>Texture Mapping &amp; Polygon Rasterizing Tutorial (1/2) [C++20] – YouTube</a:t>
            </a:r>
            <a:endParaRPr lang="en-GB" dirty="0"/>
          </a:p>
          <a:p>
            <a:r>
              <a:rPr lang="en-GB" dirty="0">
                <a:hlinkClick r:id="rId5"/>
              </a:rPr>
              <a:t>3D Programming Fundamentals [Introduction] Tutorial 0 – YouTube</a:t>
            </a:r>
            <a:endParaRPr lang="en-GB" dirty="0"/>
          </a:p>
          <a:p>
            <a:r>
              <a:rPr lang="en-GB" dirty="0">
                <a:hlinkClick r:id="rId6"/>
              </a:rPr>
              <a:t>Rasterizer Algorithm Explanation - YouTube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2679EE-7398-4CD3-8413-FB3043137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680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967A-5594-4F01-BC79-702059EA4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Last Episode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7CB8F-7665-4EBD-92D2-F579D9DEF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9" y="1077746"/>
            <a:ext cx="4297261" cy="3437994"/>
          </a:xfrm>
        </p:spPr>
        <p:txBody>
          <a:bodyPr/>
          <a:lstStyle/>
          <a:p>
            <a:r>
              <a:rPr lang="en-GB" sz="1800" b="1" dirty="0"/>
              <a:t>Edge function </a:t>
            </a:r>
            <a:r>
              <a:rPr lang="en-GB" sz="1800" dirty="0"/>
              <a:t>tells on which </a:t>
            </a:r>
            <a:r>
              <a:rPr lang="en-GB" sz="1800" b="1" dirty="0"/>
              <a:t>side</a:t>
            </a:r>
            <a:r>
              <a:rPr lang="en-GB" sz="1800" dirty="0"/>
              <a:t> of a line a </a:t>
            </a:r>
            <a:r>
              <a:rPr lang="en-GB" sz="1800" b="1" dirty="0"/>
              <a:t>point</a:t>
            </a:r>
            <a:r>
              <a:rPr lang="en-GB" sz="1800" dirty="0"/>
              <a:t> lies</a:t>
            </a:r>
          </a:p>
          <a:p>
            <a:r>
              <a:rPr lang="en-GB" sz="1800" dirty="0"/>
              <a:t>Calculated using </a:t>
            </a:r>
            <a:r>
              <a:rPr lang="en-GB" sz="1800" b="1" dirty="0"/>
              <a:t>matrix determinant </a:t>
            </a:r>
            <a:r>
              <a:rPr lang="en-GB" sz="1800" dirty="0"/>
              <a:t>(cross product), which returns the </a:t>
            </a:r>
            <a:r>
              <a:rPr lang="en-GB" sz="1800" b="1" dirty="0"/>
              <a:t>signed area of the parallelogram</a:t>
            </a:r>
          </a:p>
          <a:p>
            <a:r>
              <a:rPr lang="en-GB" sz="1800" dirty="0"/>
              <a:t>We compute the edge function </a:t>
            </a:r>
            <a:r>
              <a:rPr lang="en-GB" sz="1800" b="1" dirty="0"/>
              <a:t>for each edge</a:t>
            </a:r>
          </a:p>
          <a:p>
            <a:r>
              <a:rPr lang="en-GB" sz="1800" dirty="0"/>
              <a:t>If </a:t>
            </a:r>
            <a:r>
              <a:rPr lang="en-GB" sz="1800" b="1" dirty="0"/>
              <a:t>all positive </a:t>
            </a:r>
            <a:r>
              <a:rPr lang="en-GB" sz="1800" dirty="0"/>
              <a:t>then the point is </a:t>
            </a:r>
            <a:r>
              <a:rPr lang="en-GB" sz="1800" b="1" dirty="0"/>
              <a:t>inside</a:t>
            </a:r>
            <a:r>
              <a:rPr lang="en-GB" sz="1800" dirty="0"/>
              <a:t> the </a:t>
            </a:r>
            <a:r>
              <a:rPr lang="en-GB" sz="1800" b="1" dirty="0"/>
              <a:t>triangle</a:t>
            </a:r>
          </a:p>
          <a:p>
            <a:r>
              <a:rPr lang="en-GB" sz="1800" dirty="0"/>
              <a:t>Did you try with counter clockwise triangles? </a:t>
            </a:r>
          </a:p>
          <a:p>
            <a:endParaRPr lang="en-GB" sz="18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0D83C1-9200-4C6E-B54F-36F6CB0B5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4</a:t>
            </a:fld>
            <a:endParaRPr lang="en-GB" dirty="0"/>
          </a:p>
        </p:txBody>
      </p:sp>
      <p:pic>
        <p:nvPicPr>
          <p:cNvPr id="7170" name="Picture 2" descr="Figure 1. A Triangle Can be F o r me d by Combination of Edges">
            <a:extLst>
              <a:ext uri="{FF2B5EF4-FFF2-40B4-BE49-F238E27FC236}">
                <a16:creationId xmlns:a16="http://schemas.microsoft.com/office/drawing/2014/main" id="{96877442-0EF2-4673-88AD-7D841F56C3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9483" y="-18860"/>
            <a:ext cx="3064517" cy="2282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09DC15-335F-4241-AC9B-43BE0D3F1F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31" t="18087" r="29070" b="36928"/>
          <a:stretch/>
        </p:blipFill>
        <p:spPr>
          <a:xfrm>
            <a:off x="7185939" y="2263226"/>
            <a:ext cx="1958061" cy="2243291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E569DEB8-3B07-4F40-9969-D72FE01540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6243" y="2725813"/>
            <a:ext cx="1669696" cy="1769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664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1E0CD-E38C-4782-ADA1-B21FE078A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Vertex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B8EDA-97FE-499D-BB6B-6CD01658B5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b="1" dirty="0"/>
              <a:t>Triangles</a:t>
            </a:r>
            <a:r>
              <a:rPr lang="en-GB" dirty="0"/>
              <a:t> are used to represent </a:t>
            </a:r>
            <a:r>
              <a:rPr lang="en-GB" b="1" dirty="0"/>
              <a:t>surfaces</a:t>
            </a:r>
            <a:r>
              <a:rPr lang="en-GB" dirty="0"/>
              <a:t>, each </a:t>
            </a:r>
            <a:r>
              <a:rPr lang="en-GB" b="1" dirty="0"/>
              <a:t>vertex</a:t>
            </a:r>
            <a:r>
              <a:rPr lang="en-GB" dirty="0"/>
              <a:t> can contain </a:t>
            </a:r>
            <a:r>
              <a:rPr lang="en-GB" b="1" dirty="0"/>
              <a:t>multiple information</a:t>
            </a:r>
          </a:p>
          <a:p>
            <a:r>
              <a:rPr lang="en-GB" b="1" dirty="0"/>
              <a:t>Only positions</a:t>
            </a:r>
            <a:r>
              <a:rPr lang="en-GB" dirty="0"/>
              <a:t> we would get only </a:t>
            </a:r>
            <a:r>
              <a:rPr lang="en-GB" b="1" dirty="0"/>
              <a:t>flat surfaces</a:t>
            </a:r>
          </a:p>
          <a:p>
            <a:pPr lvl="1"/>
            <a:r>
              <a:rPr lang="en-GB" dirty="0"/>
              <a:t>position (required)</a:t>
            </a:r>
          </a:p>
          <a:p>
            <a:pPr lvl="1"/>
            <a:r>
              <a:rPr lang="en-GB" dirty="0"/>
              <a:t>normal</a:t>
            </a:r>
          </a:p>
          <a:p>
            <a:pPr lvl="1"/>
            <a:r>
              <a:rPr lang="en-GB" dirty="0" err="1"/>
              <a:t>uvs</a:t>
            </a:r>
            <a:r>
              <a:rPr lang="en-GB" dirty="0"/>
              <a:t> - Texture coordinates</a:t>
            </a:r>
          </a:p>
          <a:p>
            <a:pPr lvl="1"/>
            <a:r>
              <a:rPr lang="en-GB" dirty="0" err="1"/>
              <a:t>Color</a:t>
            </a:r>
            <a:endParaRPr lang="en-GB" dirty="0"/>
          </a:p>
          <a:p>
            <a:r>
              <a:rPr lang="en-GB" dirty="0"/>
              <a:t>for now let’s focus on </a:t>
            </a:r>
            <a:r>
              <a:rPr lang="en-GB" b="1" dirty="0"/>
              <a:t>position</a:t>
            </a:r>
            <a:r>
              <a:rPr lang="en-GB" dirty="0"/>
              <a:t> and </a:t>
            </a:r>
            <a:r>
              <a:rPr lang="en-GB" b="1" dirty="0" err="1"/>
              <a:t>color</a:t>
            </a:r>
            <a:endParaRPr lang="en-GB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D7F54F-536C-4524-8DB7-B9AF9FF96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9568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ED12C-5CA3-4817-9D5A-F87381086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Shading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D04C13-B5C7-4815-A124-059F7E7E5A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5091976" cy="3437994"/>
          </a:xfrm>
        </p:spPr>
        <p:txBody>
          <a:bodyPr/>
          <a:lstStyle/>
          <a:p>
            <a:r>
              <a:rPr lang="en-GB" dirty="0"/>
              <a:t>if we use the </a:t>
            </a:r>
            <a:r>
              <a:rPr lang="en-GB" b="1" dirty="0"/>
              <a:t>Scanline/</a:t>
            </a:r>
            <a:r>
              <a:rPr lang="en-GB" b="1" dirty="0" err="1"/>
              <a:t>Bresenham</a:t>
            </a:r>
            <a:r>
              <a:rPr lang="en-GB" b="1" dirty="0"/>
              <a:t> </a:t>
            </a:r>
            <a:r>
              <a:rPr lang="en-GB" dirty="0"/>
              <a:t>algorithm we would </a:t>
            </a:r>
            <a:r>
              <a:rPr lang="en-GB" b="1" dirty="0"/>
              <a:t>linearly interpolate (lerp)↗️</a:t>
            </a:r>
          </a:p>
          <a:p>
            <a:r>
              <a:rPr lang="en-GB" b="1" dirty="0"/>
              <a:t>From vertex to vertex</a:t>
            </a:r>
          </a:p>
          <a:p>
            <a:r>
              <a:rPr lang="en-GB" b="1" dirty="0"/>
              <a:t>Horizontally</a:t>
            </a:r>
            <a:r>
              <a:rPr lang="en-GB" dirty="0"/>
              <a:t> for each </a:t>
            </a:r>
            <a:r>
              <a:rPr lang="en-GB" b="1" dirty="0"/>
              <a:t>scanline</a:t>
            </a:r>
          </a:p>
          <a:p>
            <a:r>
              <a:rPr lang="en-GB" dirty="0"/>
              <a:t>🚩if you have implemented </a:t>
            </a:r>
            <a:r>
              <a:rPr lang="en-GB" b="1" dirty="0" err="1"/>
              <a:t>Bresenham</a:t>
            </a:r>
            <a:r>
              <a:rPr lang="en-GB" dirty="0"/>
              <a:t> you can implement shading with </a:t>
            </a:r>
            <a:r>
              <a:rPr lang="en-GB" b="1" dirty="0"/>
              <a:t>lerp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3294E5-312A-473C-9DFE-295FFF1C9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6</a:t>
            </a:fld>
            <a:endParaRPr lang="en-GB"/>
          </a:p>
        </p:txBody>
      </p:sp>
      <p:pic>
        <p:nvPicPr>
          <p:cNvPr id="10" name="Picture 9" descr="Chart&#10;&#10;Description automatically generated with low confidence">
            <a:extLst>
              <a:ext uri="{FF2B5EF4-FFF2-40B4-BE49-F238E27FC236}">
                <a16:creationId xmlns:a16="http://schemas.microsoft.com/office/drawing/2014/main" id="{35D0DADE-A535-44CB-8ABE-C828419E44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59"/>
          <a:stretch/>
        </p:blipFill>
        <p:spPr>
          <a:xfrm>
            <a:off x="5618112" y="1319063"/>
            <a:ext cx="3721867" cy="291202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7EA6059-FEBF-4EB7-9147-37862C95C4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7193" y="299592"/>
            <a:ext cx="4641717" cy="370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504B9F0-110D-4DA5-BA81-EC26ABD82658}"/>
              </a:ext>
            </a:extLst>
          </p:cNvPr>
          <p:cNvSpPr txBox="1"/>
          <p:nvPr/>
        </p:nvSpPr>
        <p:spPr>
          <a:xfrm>
            <a:off x="6300264" y="3154919"/>
            <a:ext cx="315971" cy="220222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/>
            <a:r>
              <a:rPr lang="en-GB" sz="1100" dirty="0"/>
              <a:t>0.0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FF4682-7791-4C9A-AF0F-14EC9450E456}"/>
              </a:ext>
            </a:extLst>
          </p:cNvPr>
          <p:cNvSpPr txBox="1"/>
          <p:nvPr/>
        </p:nvSpPr>
        <p:spPr>
          <a:xfrm>
            <a:off x="6616235" y="3154919"/>
            <a:ext cx="315970" cy="220222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/>
            <a:r>
              <a:rPr lang="en-GB" sz="1100" dirty="0"/>
              <a:t>0.16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4360F3-CD78-445F-B245-824EAC9BC487}"/>
              </a:ext>
            </a:extLst>
          </p:cNvPr>
          <p:cNvSpPr txBox="1"/>
          <p:nvPr/>
        </p:nvSpPr>
        <p:spPr>
          <a:xfrm>
            <a:off x="6985941" y="3154919"/>
            <a:ext cx="315970" cy="220222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/>
            <a:r>
              <a:rPr lang="en-GB" sz="1100" dirty="0"/>
              <a:t>0.33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6A172A-5194-49D7-AF71-BAADCDA43836}"/>
              </a:ext>
            </a:extLst>
          </p:cNvPr>
          <p:cNvSpPr txBox="1"/>
          <p:nvPr/>
        </p:nvSpPr>
        <p:spPr>
          <a:xfrm>
            <a:off x="7321061" y="3154919"/>
            <a:ext cx="315970" cy="220222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/>
            <a:r>
              <a:rPr lang="en-GB" sz="1100" dirty="0"/>
              <a:t>0.5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AE384F8-40DD-4185-B0C0-AC9C8CA75D93}"/>
              </a:ext>
            </a:extLst>
          </p:cNvPr>
          <p:cNvSpPr txBox="1"/>
          <p:nvPr/>
        </p:nvSpPr>
        <p:spPr>
          <a:xfrm>
            <a:off x="7656181" y="3154919"/>
            <a:ext cx="315970" cy="220222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/>
            <a:r>
              <a:rPr lang="en-GB" sz="1100" dirty="0"/>
              <a:t>0.66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633723-C5F0-4172-AB59-FF87E662E335}"/>
              </a:ext>
            </a:extLst>
          </p:cNvPr>
          <p:cNvSpPr txBox="1"/>
          <p:nvPr/>
        </p:nvSpPr>
        <p:spPr>
          <a:xfrm>
            <a:off x="7991301" y="3152364"/>
            <a:ext cx="315970" cy="220222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/>
            <a:r>
              <a:rPr lang="en-GB" sz="1100" dirty="0"/>
              <a:t>0.83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0AA0CD1-7575-4130-AC8C-7AF00E7256BD}"/>
              </a:ext>
            </a:extLst>
          </p:cNvPr>
          <p:cNvSpPr txBox="1"/>
          <p:nvPr/>
        </p:nvSpPr>
        <p:spPr>
          <a:xfrm>
            <a:off x="8307271" y="3152041"/>
            <a:ext cx="315970" cy="220222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/>
            <a:r>
              <a:rPr lang="en-GB" sz="1100" dirty="0"/>
              <a:t>1.0</a:t>
            </a:r>
          </a:p>
        </p:txBody>
      </p:sp>
    </p:spTree>
    <p:extLst>
      <p:ext uri="{BB962C8B-B14F-4D97-AF65-F5344CB8AC3E}">
        <p14:creationId xmlns:p14="http://schemas.microsoft.com/office/powerpoint/2010/main" val="4212550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E79DA-52D0-4B44-AB8F-BA85FE926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Barycentric coordinates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3E74B4-78A5-4DD4-A9AE-AF197D2AE38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5106339" cy="3437994"/>
          </a:xfrm>
        </p:spPr>
        <p:txBody>
          <a:bodyPr/>
          <a:lstStyle/>
          <a:p>
            <a:r>
              <a:rPr lang="en-GB" b="1" dirty="0"/>
              <a:t>barycentric</a:t>
            </a:r>
            <a:r>
              <a:rPr lang="en-GB" dirty="0"/>
              <a:t> </a:t>
            </a:r>
            <a:r>
              <a:rPr lang="en-GB" b="1" dirty="0"/>
              <a:t>coordinates</a:t>
            </a:r>
            <a:r>
              <a:rPr lang="en-GB" dirty="0"/>
              <a:t>: </a:t>
            </a:r>
            <a:r>
              <a:rPr lang="en-GB" b="1" dirty="0"/>
              <a:t>location</a:t>
            </a:r>
            <a:r>
              <a:rPr lang="en-GB" dirty="0"/>
              <a:t> of a point is described in </a:t>
            </a:r>
            <a:r>
              <a:rPr lang="en-GB" b="1" dirty="0"/>
              <a:t>relation to the triangle vertices </a:t>
            </a:r>
          </a:p>
          <a:p>
            <a:r>
              <a:rPr lang="en-GB" dirty="0"/>
              <a:t>They can be interpreted as </a:t>
            </a:r>
            <a:r>
              <a:rPr lang="en-GB" b="1" dirty="0"/>
              <a:t>masses</a:t>
            </a:r>
            <a:r>
              <a:rPr lang="en-GB" dirty="0"/>
              <a:t> placed at the 3 vertices. </a:t>
            </a:r>
          </a:p>
          <a:p>
            <a:r>
              <a:rPr lang="en-GB" dirty="0"/>
              <a:t>These </a:t>
            </a:r>
            <a:r>
              <a:rPr lang="en-GB" b="1" dirty="0"/>
              <a:t>masses</a:t>
            </a:r>
            <a:r>
              <a:rPr lang="en-GB" dirty="0"/>
              <a:t> are all </a:t>
            </a:r>
            <a:r>
              <a:rPr lang="en-GB" b="1" dirty="0"/>
              <a:t>positive</a:t>
            </a:r>
            <a:r>
              <a:rPr lang="en-GB" dirty="0"/>
              <a:t> if and only if the point is </a:t>
            </a:r>
            <a:r>
              <a:rPr lang="en-GB" b="1" dirty="0"/>
              <a:t>inside</a:t>
            </a:r>
            <a:r>
              <a:rPr lang="en-GB" dirty="0"/>
              <a:t> the triangle.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E42C73-8AEF-4309-AEC7-2659F4E8C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7</a:t>
            </a:fld>
            <a:endParaRPr lang="en-GB"/>
          </a:p>
        </p:txBody>
      </p:sp>
      <p:pic>
        <p:nvPicPr>
          <p:cNvPr id="5" name="Picture 4" descr="A picture containing shape&#10;&#10;Description automatically generated">
            <a:extLst>
              <a:ext uri="{FF2B5EF4-FFF2-40B4-BE49-F238E27FC236}">
                <a16:creationId xmlns:a16="http://schemas.microsoft.com/office/drawing/2014/main" id="{ADBBC54F-8E55-470D-8EB2-930F4AA3B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346" y="1404808"/>
            <a:ext cx="2626884" cy="2783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555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1BC18-095F-4039-AAED-EB57CFA50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Barycentric coordinates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1240AD-60AA-493B-B93C-CA4E13D38D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7002462" cy="2613207"/>
          </a:xfrm>
        </p:spPr>
        <p:txBody>
          <a:bodyPr/>
          <a:lstStyle/>
          <a:p>
            <a:r>
              <a:rPr lang="en-GB" dirty="0"/>
              <a:t>we can describe the </a:t>
            </a:r>
            <a:r>
              <a:rPr lang="en-GB" b="1" dirty="0"/>
              <a:t>position</a:t>
            </a:r>
            <a:r>
              <a:rPr lang="en-GB" dirty="0"/>
              <a:t> of a point in cartesian coordinates using barycentric coordinates as </a:t>
            </a:r>
            <a:r>
              <a:rPr lang="en-GB" b="1" dirty="0"/>
              <a:t>"weights"</a:t>
            </a:r>
          </a:p>
          <a:p>
            <a:r>
              <a:rPr lang="en-GB" dirty="0"/>
              <a:t>the barycentric coordinate also tells us how much each vertex </a:t>
            </a:r>
            <a:r>
              <a:rPr lang="en-GB" b="1" dirty="0"/>
              <a:t>"contributes" </a:t>
            </a:r>
            <a:r>
              <a:rPr lang="en-GB" dirty="0"/>
              <a:t>to the point evaluated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6C19E6-C06B-4E51-B7A8-10266F0E1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8</a:t>
            </a:fld>
            <a:endParaRPr lang="en-GB"/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DBB3057E-902E-4782-BAD1-99A789C270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2090" y="3690953"/>
            <a:ext cx="3629059" cy="262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>
            <a:extLst>
              <a:ext uri="{FF2B5EF4-FFF2-40B4-BE49-F238E27FC236}">
                <a16:creationId xmlns:a16="http://schemas.microsoft.com/office/drawing/2014/main" id="{668C5E40-9419-425C-847C-1CAAAF45B7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2090" y="4037311"/>
            <a:ext cx="3629059" cy="269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2992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1BC18-095F-4039-AAED-EB57CFA50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Barycentric coordinates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1240AD-60AA-493B-B93C-CA4E13D38D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4283520" cy="3437994"/>
          </a:xfrm>
        </p:spPr>
        <p:txBody>
          <a:bodyPr/>
          <a:lstStyle/>
          <a:p>
            <a:r>
              <a:rPr lang="en-GB" dirty="0"/>
              <a:t>In the context of a triangle, are also known as </a:t>
            </a:r>
            <a:r>
              <a:rPr lang="en-GB" b="1" dirty="0"/>
              <a:t>area coordinates </a:t>
            </a:r>
            <a:r>
              <a:rPr lang="en-GB" dirty="0"/>
              <a:t>or </a:t>
            </a:r>
            <a:r>
              <a:rPr lang="en-GB" b="1" dirty="0"/>
              <a:t>areal coordinates</a:t>
            </a:r>
          </a:p>
          <a:p>
            <a:r>
              <a:rPr lang="en-GB" dirty="0"/>
              <a:t>The </a:t>
            </a:r>
            <a:r>
              <a:rPr lang="en-GB" b="1" dirty="0"/>
              <a:t>proportion</a:t>
            </a:r>
            <a:r>
              <a:rPr lang="en-GB" dirty="0"/>
              <a:t> between </a:t>
            </a:r>
            <a:r>
              <a:rPr lang="en-GB" b="1" dirty="0"/>
              <a:t>each of the 3 areas </a:t>
            </a:r>
            <a:r>
              <a:rPr lang="en-GB" dirty="0"/>
              <a:t>formed and the </a:t>
            </a:r>
            <a:r>
              <a:rPr lang="en-GB" b="1" dirty="0"/>
              <a:t>whole triangle area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6C19E6-C06B-4E51-B7A8-10266F0E1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9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EDA6C7-699F-4E99-8044-563F89869B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39" t="30434" r="55236" b="3820"/>
          <a:stretch/>
        </p:blipFill>
        <p:spPr>
          <a:xfrm>
            <a:off x="5505549" y="1010306"/>
            <a:ext cx="3533846" cy="3122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734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U">
      <a:dk1>
        <a:srgbClr val="000000"/>
      </a:dk1>
      <a:lt1>
        <a:srgbClr val="FFFFFF"/>
      </a:lt1>
      <a:dk2>
        <a:srgbClr val="00416B"/>
      </a:dk2>
      <a:lt2>
        <a:srgbClr val="FFFFFF"/>
      </a:lt2>
      <a:accent1>
        <a:srgbClr val="EE7623"/>
      </a:accent1>
      <a:accent2>
        <a:srgbClr val="00416B"/>
      </a:accent2>
      <a:accent3>
        <a:srgbClr val="5B6670"/>
      </a:accent3>
      <a:accent4>
        <a:srgbClr val="3CB3E5"/>
      </a:accent4>
      <a:accent5>
        <a:srgbClr val="76BC20"/>
      </a:accent5>
      <a:accent6>
        <a:srgbClr val="F5AD7B"/>
      </a:accent6>
      <a:hlink>
        <a:srgbClr val="000000"/>
      </a:hlink>
      <a:folHlink>
        <a:srgbClr val="000000"/>
      </a:folHlink>
    </a:clrScheme>
    <a:fontScheme name="Breda University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0" tIns="0" rIns="0" bIns="0" rtlCol="0">
        <a:noAutofit/>
      </a:bodyPr>
      <a:lstStyle>
        <a:defPPr algn="l"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BUas PowerPoint Template.potx" id="{8C23885B-71E2-4BA8-B617-D053A5F6A1EE}" vid="{A1B00530-9B57-444D-AFC0-C7257D1DB9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F8E137BD081B4484CA8EF64E94E54D" ma:contentTypeVersion="10" ma:contentTypeDescription="Create a new document." ma:contentTypeScope="" ma:versionID="db32c79d9fbdc4c821ae5ad5f227704d">
  <xsd:schema xmlns:xsd="http://www.w3.org/2001/XMLSchema" xmlns:xs="http://www.w3.org/2001/XMLSchema" xmlns:p="http://schemas.microsoft.com/office/2006/metadata/properties" xmlns:ns3="781c996c-ae17-4da0-a444-a870935b1107" xmlns:ns4="39dddd5c-da13-44ae-8331-9d4c5c63183a" targetNamespace="http://schemas.microsoft.com/office/2006/metadata/properties" ma:root="true" ma:fieldsID="bc728ce41bb7479349faaaba4cce56a4" ns3:_="" ns4:_="">
    <xsd:import namespace="781c996c-ae17-4da0-a444-a870935b1107"/>
    <xsd:import namespace="39dddd5c-da13-44ae-8331-9d4c5c63183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1c996c-ae17-4da0-a444-a870935b110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dddd5c-da13-44ae-8331-9d4c5c63183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093E54B-E633-482D-8488-A7D0AD4BD787}">
  <ds:schemaRefs>
    <ds:schemaRef ds:uri="http://purl.org/dc/elements/1.1/"/>
    <ds:schemaRef ds:uri="781c996c-ae17-4da0-a444-a870935b1107"/>
    <ds:schemaRef ds:uri="http://www.w3.org/XML/1998/namespace"/>
    <ds:schemaRef ds:uri="http://purl.org/dc/terms/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39dddd5c-da13-44ae-8331-9d4c5c63183a"/>
  </ds:schemaRefs>
</ds:datastoreItem>
</file>

<file path=customXml/itemProps2.xml><?xml version="1.0" encoding="utf-8"?>
<ds:datastoreItem xmlns:ds="http://schemas.openxmlformats.org/officeDocument/2006/customXml" ds:itemID="{EAE7737C-A0FD-445D-9555-1EEDE285A01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81c996c-ae17-4da0-a444-a870935b1107"/>
    <ds:schemaRef ds:uri="39dddd5c-da13-44ae-8331-9d4c5c63183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119A2B7-866C-469E-86A8-D85AC6BC445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</TotalTime>
  <Words>951</Words>
  <Application>Microsoft Office PowerPoint</Application>
  <PresentationFormat>On-screen Show (16:9)</PresentationFormat>
  <Paragraphs>160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Open Sans Light</vt:lpstr>
      <vt:lpstr>Lato</vt:lpstr>
      <vt:lpstr>Open Sans SemiBold</vt:lpstr>
      <vt:lpstr>Open Sans</vt:lpstr>
      <vt:lpstr>Calibri</vt:lpstr>
      <vt:lpstr>Arial</vt:lpstr>
      <vt:lpstr>System Font Regular</vt:lpstr>
      <vt:lpstr>Office Theme</vt:lpstr>
      <vt:lpstr>Rusterizer Masterclass “Hello Triangle!”</vt:lpstr>
      <vt:lpstr>Welcome v0.2</vt:lpstr>
      <vt:lpstr>Agenda</vt:lpstr>
      <vt:lpstr>Last Episode</vt:lpstr>
      <vt:lpstr>Vertex Data</vt:lpstr>
      <vt:lpstr>Shading</vt:lpstr>
      <vt:lpstr>Barycentric coordinates</vt:lpstr>
      <vt:lpstr>Barycentric coordinates</vt:lpstr>
      <vt:lpstr>Barycentric coordinates</vt:lpstr>
      <vt:lpstr>Barycentric coordinates</vt:lpstr>
      <vt:lpstr>Barycentric coordinates</vt:lpstr>
      <vt:lpstr>Barycentric coordinates</vt:lpstr>
      <vt:lpstr>Interpolate Vertex attributes</vt:lpstr>
      <vt:lpstr>Interpolate Vertex attributes</vt:lpstr>
      <vt:lpstr>Interpolate Vertex attributes</vt:lpstr>
      <vt:lpstr>Multiple Triangles!</vt:lpstr>
      <vt:lpstr>Multiple Triangles!</vt:lpstr>
      <vt:lpstr>Rasterization/Fill rules</vt:lpstr>
      <vt:lpstr>🚩Top-left rule </vt:lpstr>
      <vt:lpstr>🚩Top-left rule</vt:lpstr>
      <vt:lpstr>Depth buffer (z-buffer)</vt:lpstr>
      <vt:lpstr>Depth buffer</vt:lpstr>
      <vt:lpstr>Textures and triangles</vt:lpstr>
      <vt:lpstr>UV mapping</vt:lpstr>
      <vt:lpstr>UV Mapping</vt:lpstr>
      <vt:lpstr>Textures</vt:lpstr>
      <vt:lpstr>Textured Triangle</vt:lpstr>
      <vt:lpstr>A textured Quad</vt:lpstr>
      <vt:lpstr>A textured Quad</vt:lpstr>
      <vt:lpstr>A textured Quad</vt:lpstr>
      <vt:lpstr>Thank you! 🦀</vt:lpstr>
      <vt:lpstr>You could try</vt:lpstr>
      <vt:lpstr>Resources</vt:lpstr>
    </vt:vector>
  </TitlesOfParts>
  <Manager/>
  <Company>NHTV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1003161</dc:creator>
  <cp:keywords/>
  <dc:description/>
  <cp:lastModifiedBy>Quartesan, Luca</cp:lastModifiedBy>
  <cp:revision>16</cp:revision>
  <dcterms:created xsi:type="dcterms:W3CDTF">2018-08-24T12:42:56Z</dcterms:created>
  <dcterms:modified xsi:type="dcterms:W3CDTF">2022-02-03T23:16:54Z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0x01010080F8E137BD081B4484CA8EF64E94E54D</vt:lpwstr>
  </property>
</Properties>
</file>

<file path=docProps/thumbnail.jpeg>
</file>